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6" r:id="rId4"/>
    <p:sldId id="264" r:id="rId5"/>
    <p:sldId id="267" r:id="rId6"/>
    <p:sldId id="258" r:id="rId7"/>
    <p:sldId id="268" r:id="rId8"/>
    <p:sldId id="270" r:id="rId9"/>
    <p:sldId id="272" r:id="rId10"/>
    <p:sldId id="269" r:id="rId11"/>
    <p:sldId id="273" r:id="rId12"/>
    <p:sldId id="275" r:id="rId13"/>
    <p:sldId id="262" r:id="rId14"/>
    <p:sldId id="265" r:id="rId15"/>
  </p:sldIdLst>
  <p:sldSz cx="18288000" cy="10287000"/>
  <p:notesSz cx="6858000" cy="9144000"/>
  <p:embeddedFontLst>
    <p:embeddedFont>
      <p:font typeface="HK Modular" panose="020B0604020202020204" charset="0"/>
      <p:regular r:id="rId16"/>
    </p:embeddedFont>
    <p:embeddedFont>
      <p:font typeface="Horizon" panose="020B0604020202020204" charset="0"/>
      <p:regular r:id="rId17"/>
    </p:embeddedFont>
    <p:embeddedFont>
      <p:font typeface="Poppins" panose="00000500000000000000" pitchFamily="2" charset="0"/>
      <p:regular r:id="rId18"/>
      <p:bold r:id="rId19"/>
      <p:italic r:id="rId20"/>
      <p:boldItalic r:id="rId21"/>
    </p:embeddedFont>
    <p:embeddedFont>
      <p:font typeface="Poppins Bold" panose="00000800000000000000" charset="0"/>
      <p:regular r:id="rId22"/>
    </p:embeddedFont>
    <p:embeddedFont>
      <p:font typeface="Poppins Light" panose="00000400000000000000" pitchFamily="2"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936"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ishitNfreak/Emergency_Vehicle_Prioritization" TargetMode="External"/><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7.sv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hyperlink" Target="https://github.com/NishitNfreak/Emergency_Vehicle_Prioritiz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t="-5555" b="-5555"/>
            </a:stretch>
          </a:blipFill>
        </p:spPr>
      </p:sp>
      <p:grpSp>
        <p:nvGrpSpPr>
          <p:cNvPr id="3" name="Group 3"/>
          <p:cNvGrpSpPr/>
          <p:nvPr/>
        </p:nvGrpSpPr>
        <p:grpSpPr>
          <a:xfrm>
            <a:off x="-152398" y="-571500"/>
            <a:ext cx="9183358" cy="11146926"/>
            <a:chOff x="-40138" y="0"/>
            <a:chExt cx="2418662" cy="2935816"/>
          </a:xfrm>
        </p:grpSpPr>
        <p:sp>
          <p:nvSpPr>
            <p:cNvPr id="4" name="Freeform 4"/>
            <p:cNvSpPr/>
            <p:nvPr/>
          </p:nvSpPr>
          <p:spPr>
            <a:xfrm>
              <a:off x="-40138" y="0"/>
              <a:ext cx="2378524" cy="2935816"/>
            </a:xfrm>
            <a:custGeom>
              <a:avLst/>
              <a:gdLst/>
              <a:ahLst/>
              <a:cxnLst/>
              <a:rect l="l" t="t" r="r" b="b"/>
              <a:pathLst>
                <a:path w="2378524" h="2935816">
                  <a:moveTo>
                    <a:pt x="0" y="0"/>
                  </a:moveTo>
                  <a:lnTo>
                    <a:pt x="2378524" y="0"/>
                  </a:lnTo>
                  <a:lnTo>
                    <a:pt x="2378524" y="2935816"/>
                  </a:lnTo>
                  <a:lnTo>
                    <a:pt x="0" y="2935816"/>
                  </a:lnTo>
                  <a:close/>
                </a:path>
              </a:pathLst>
            </a:custGeom>
            <a:gradFill rotWithShape="1">
              <a:gsLst>
                <a:gs pos="0">
                  <a:srgbClr val="071121">
                    <a:alpha val="100000"/>
                  </a:srgbClr>
                </a:gs>
                <a:gs pos="50000">
                  <a:srgbClr val="060F1F">
                    <a:alpha val="78500"/>
                  </a:srgbClr>
                </a:gs>
                <a:gs pos="100000">
                  <a:srgbClr val="060F1F">
                    <a:alpha val="0"/>
                  </a:srgbClr>
                </a:gs>
              </a:gsLst>
              <a:lin ang="0"/>
            </a:gradFill>
          </p:spPr>
        </p:sp>
        <p:sp>
          <p:nvSpPr>
            <p:cNvPr id="5" name="TextBox 5"/>
            <p:cNvSpPr txBox="1"/>
            <p:nvPr/>
          </p:nvSpPr>
          <p:spPr>
            <a:xfrm>
              <a:off x="0" y="0"/>
              <a:ext cx="2378524" cy="2935816"/>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2092719" y="3467100"/>
            <a:ext cx="14371257" cy="3809999"/>
            <a:chOff x="0" y="0"/>
            <a:chExt cx="3785022" cy="543000"/>
          </a:xfrm>
        </p:grpSpPr>
        <p:sp>
          <p:nvSpPr>
            <p:cNvPr id="8" name="Freeform 8"/>
            <p:cNvSpPr/>
            <p:nvPr/>
          </p:nvSpPr>
          <p:spPr>
            <a:xfrm>
              <a:off x="0" y="0"/>
              <a:ext cx="3785022" cy="543000"/>
            </a:xfrm>
            <a:custGeom>
              <a:avLst/>
              <a:gdLst/>
              <a:ahLst/>
              <a:cxnLst/>
              <a:rect l="l" t="t" r="r" b="b"/>
              <a:pathLst>
                <a:path w="3785022" h="543000">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id="9" name="TextBox 9"/>
            <p:cNvSpPr txBox="1"/>
            <p:nvPr/>
          </p:nvSpPr>
          <p:spPr>
            <a:xfrm>
              <a:off x="0" y="0"/>
              <a:ext cx="3785022" cy="543000"/>
            </a:xfrm>
            <a:prstGeom prst="rect">
              <a:avLst/>
            </a:prstGeom>
          </p:spPr>
          <p:txBody>
            <a:bodyPr lIns="50800" tIns="50800" rIns="50800" bIns="50800" rtlCol="0" anchor="ctr"/>
            <a:lstStyle/>
            <a:p>
              <a:pPr algn="ctr">
                <a:lnSpc>
                  <a:spcPts val="1917"/>
                </a:lnSpc>
              </a:pPr>
              <a:endParaRPr/>
            </a:p>
          </p:txBody>
        </p:sp>
      </p:grpSp>
      <p:grpSp>
        <p:nvGrpSpPr>
          <p:cNvPr id="11" name="Group 11"/>
          <p:cNvGrpSpPr/>
          <p:nvPr/>
        </p:nvGrpSpPr>
        <p:grpSpPr>
          <a:xfrm>
            <a:off x="862708" y="795954"/>
            <a:ext cx="331984" cy="202810"/>
            <a:chOff x="0" y="0"/>
            <a:chExt cx="442646" cy="270414"/>
          </a:xfrm>
        </p:grpSpPr>
        <p:grpSp>
          <p:nvGrpSpPr>
            <p:cNvPr id="12" name="Group 12"/>
            <p:cNvGrpSpPr/>
            <p:nvPr/>
          </p:nvGrpSpPr>
          <p:grpSpPr>
            <a:xfrm>
              <a:off x="0" y="0"/>
              <a:ext cx="442646" cy="63500"/>
              <a:chOff x="0" y="0"/>
              <a:chExt cx="87436" cy="12543"/>
            </a:xfrm>
          </p:grpSpPr>
          <p:sp>
            <p:nvSpPr>
              <p:cNvPr id="13" name="Freeform 13"/>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4" name="TextBox 14"/>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5" name="Group 15"/>
            <p:cNvGrpSpPr/>
            <p:nvPr/>
          </p:nvGrpSpPr>
          <p:grpSpPr>
            <a:xfrm>
              <a:off x="0" y="105314"/>
              <a:ext cx="442646" cy="63500"/>
              <a:chOff x="0" y="0"/>
              <a:chExt cx="87436" cy="12543"/>
            </a:xfrm>
          </p:grpSpPr>
          <p:sp>
            <p:nvSpPr>
              <p:cNvPr id="16" name="Freeform 16"/>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7" name="TextBox 17"/>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8" name="Group 18"/>
            <p:cNvGrpSpPr/>
            <p:nvPr/>
          </p:nvGrpSpPr>
          <p:grpSpPr>
            <a:xfrm>
              <a:off x="0" y="206914"/>
              <a:ext cx="442646" cy="63500"/>
              <a:chOff x="0" y="0"/>
              <a:chExt cx="87436" cy="12543"/>
            </a:xfrm>
          </p:grpSpPr>
          <p:sp>
            <p:nvSpPr>
              <p:cNvPr id="19" name="Freeform 19"/>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0" name="TextBox 20"/>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21" name="Freeform 21"/>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7" name="Group 26">
            <a:extLst>
              <a:ext uri="{FF2B5EF4-FFF2-40B4-BE49-F238E27FC236}">
                <a16:creationId xmlns:a16="http://schemas.microsoft.com/office/drawing/2014/main" id="{081BEBAB-E20E-A1D4-059C-1311BF2FE03E}"/>
              </a:ext>
            </a:extLst>
          </p:cNvPr>
          <p:cNvGrpSpPr/>
          <p:nvPr/>
        </p:nvGrpSpPr>
        <p:grpSpPr>
          <a:xfrm>
            <a:off x="4191000" y="8648700"/>
            <a:ext cx="9372599" cy="842077"/>
            <a:chOff x="4191000" y="8648700"/>
            <a:chExt cx="9372599" cy="842077"/>
          </a:xfrm>
        </p:grpSpPr>
        <p:sp>
          <p:nvSpPr>
            <p:cNvPr id="6" name="Freeform 6"/>
            <p:cNvSpPr/>
            <p:nvPr/>
          </p:nvSpPr>
          <p:spPr>
            <a:xfrm>
              <a:off x="4191000" y="8648700"/>
              <a:ext cx="9372599" cy="842077"/>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5154847" y="9002470"/>
              <a:ext cx="7447429" cy="246478"/>
            </a:xfrm>
            <a:prstGeom prst="rect">
              <a:avLst/>
            </a:prstGeom>
          </p:spPr>
          <p:txBody>
            <a:bodyPr wrap="square" lIns="0" tIns="0" rIns="0" bIns="0" rtlCol="0" anchor="t">
              <a:spAutoFit/>
            </a:bodyPr>
            <a:lstStyle/>
            <a:p>
              <a:pPr algn="ctr">
                <a:lnSpc>
                  <a:spcPts val="1917"/>
                </a:lnSpc>
                <a:spcBef>
                  <a:spcPct val="0"/>
                </a:spcBef>
              </a:pPr>
              <a:r>
                <a:rPr lang="en-US" sz="1775" dirty="0">
                  <a:solidFill>
                    <a:schemeClr val="bg1"/>
                  </a:solidFill>
                  <a:latin typeface="Poppins Light"/>
                  <a:ea typeface="Poppins Light"/>
                  <a:cs typeface="Poppins Light"/>
                  <a:sym typeface="Poppins Light"/>
                  <a:hlinkClick r:id="rId8">
                    <a:extLst>
                      <a:ext uri="{A12FA001-AC4F-418D-AE19-62706E023703}">
                        <ahyp:hlinkClr xmlns:ahyp="http://schemas.microsoft.com/office/drawing/2018/hyperlinkcolor" val="tx"/>
                      </a:ext>
                    </a:extLst>
                  </a:hlinkClick>
                </a:rPr>
                <a:t>https://github.com/NishitNfreak/Emergency_Vehicle_Prioritization</a:t>
              </a:r>
              <a:endParaRPr lang="en-US" sz="1775" dirty="0">
                <a:solidFill>
                  <a:schemeClr val="bg1"/>
                </a:solidFill>
                <a:latin typeface="Poppins Light"/>
                <a:ea typeface="Poppins Light"/>
                <a:cs typeface="Poppins Light"/>
                <a:sym typeface="Poppins Light"/>
              </a:endParaRPr>
            </a:p>
          </p:txBody>
        </p:sp>
      </p:grpSp>
      <p:sp>
        <p:nvSpPr>
          <p:cNvPr id="23" name="TextBox 23"/>
          <p:cNvSpPr txBox="1"/>
          <p:nvPr/>
        </p:nvSpPr>
        <p:spPr>
          <a:xfrm>
            <a:off x="1920002" y="3809274"/>
            <a:ext cx="14371257" cy="3116238"/>
          </a:xfrm>
          <a:prstGeom prst="rect">
            <a:avLst/>
          </a:prstGeom>
        </p:spPr>
        <p:txBody>
          <a:bodyPr wrap="square" lIns="0" tIns="0" rIns="0" bIns="0" rtlCol="0" anchor="t">
            <a:spAutoFit/>
          </a:bodyPr>
          <a:lstStyle/>
          <a:p>
            <a:pPr algn="ctr">
              <a:lnSpc>
                <a:spcPts val="8137"/>
              </a:lnSpc>
              <a:spcBef>
                <a:spcPct val="0"/>
              </a:spcBef>
            </a:pPr>
            <a:r>
              <a:rPr lang="en-US" sz="7534" spc="949" dirty="0">
                <a:solidFill>
                  <a:srgbClr val="FFFFFF"/>
                </a:solidFill>
                <a:latin typeface="HK Modular"/>
                <a:ea typeface="HK Modular"/>
                <a:cs typeface="HK Modular"/>
                <a:sym typeface="HK Modular"/>
              </a:rPr>
              <a:t>EMERGENCY VEHICLE PREEMPTION</a:t>
            </a:r>
          </a:p>
        </p:txBody>
      </p:sp>
      <p:grpSp>
        <p:nvGrpSpPr>
          <p:cNvPr id="26" name="Group 25">
            <a:extLst>
              <a:ext uri="{FF2B5EF4-FFF2-40B4-BE49-F238E27FC236}">
                <a16:creationId xmlns:a16="http://schemas.microsoft.com/office/drawing/2014/main" id="{BEB3F013-DEE5-89A5-BBAC-9E86A562DE19}"/>
              </a:ext>
            </a:extLst>
          </p:cNvPr>
          <p:cNvGrpSpPr/>
          <p:nvPr/>
        </p:nvGrpSpPr>
        <p:grpSpPr>
          <a:xfrm>
            <a:off x="5943600" y="2639087"/>
            <a:ext cx="7194755" cy="476426"/>
            <a:chOff x="6978445" y="2698354"/>
            <a:chExt cx="7194755" cy="476426"/>
          </a:xfrm>
        </p:grpSpPr>
        <p:sp>
          <p:nvSpPr>
            <p:cNvPr id="10" name="Freeform 10"/>
            <p:cNvSpPr/>
            <p:nvPr/>
          </p:nvSpPr>
          <p:spPr>
            <a:xfrm>
              <a:off x="6978445" y="2698354"/>
              <a:ext cx="476426" cy="476426"/>
            </a:xfrm>
            <a:custGeom>
              <a:avLst/>
              <a:gdLst/>
              <a:ahLst/>
              <a:cxnLst/>
              <a:rect l="l" t="t" r="r" b="b"/>
              <a:pathLst>
                <a:path w="476426" h="476426">
                  <a:moveTo>
                    <a:pt x="0" y="0"/>
                  </a:moveTo>
                  <a:lnTo>
                    <a:pt x="476427" y="0"/>
                  </a:lnTo>
                  <a:lnTo>
                    <a:pt x="476427" y="476426"/>
                  </a:lnTo>
                  <a:lnTo>
                    <a:pt x="0" y="476426"/>
                  </a:lnTo>
                  <a:lnTo>
                    <a:pt x="0" y="0"/>
                  </a:lnTo>
                  <a:close/>
                </a:path>
              </a:pathLst>
            </a:custGeom>
            <a:blipFill>
              <a:blip r:embed="rId9">
                <a:alphaModFix amt="68000"/>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7723832" y="2868642"/>
              <a:ext cx="6449368" cy="277448"/>
            </a:xfrm>
            <a:prstGeom prst="rect">
              <a:avLst/>
            </a:prstGeom>
          </p:spPr>
          <p:txBody>
            <a:bodyPr wrap="square" lIns="0" tIns="0" rIns="0" bIns="0" rtlCol="0" anchor="t">
              <a:spAutoFit/>
            </a:bodyPr>
            <a:lstStyle/>
            <a:p>
              <a:pPr algn="l">
                <a:lnSpc>
                  <a:spcPts val="2119"/>
                </a:lnSpc>
                <a:spcBef>
                  <a:spcPct val="0"/>
                </a:spcBef>
              </a:pPr>
              <a:r>
                <a:rPr lang="en-US" sz="1962" dirty="0">
                  <a:solidFill>
                    <a:srgbClr val="FFFFFF">
                      <a:alpha val="80784"/>
                    </a:srgbClr>
                  </a:solidFill>
                  <a:latin typeface="Horizon"/>
                  <a:ea typeface="Horizon"/>
                  <a:cs typeface="Horizon"/>
                  <a:sym typeface="Horizon"/>
                </a:rPr>
                <a:t>PSAT SYSTEM LEVEL DESIGN</a:t>
              </a:r>
            </a:p>
          </p:txBody>
        </p:sp>
      </p:grpSp>
      <p:sp>
        <p:nvSpPr>
          <p:cNvPr id="25" name="TextBox 25"/>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a:t>
            </a: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9C6CB-FD3F-8D19-51FD-2D4DABDD03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F0CBF9-2FC8-E405-30A9-2579369F59CA}"/>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 name="Group 3">
            <a:extLst>
              <a:ext uri="{FF2B5EF4-FFF2-40B4-BE49-F238E27FC236}">
                <a16:creationId xmlns:a16="http://schemas.microsoft.com/office/drawing/2014/main" id="{03EA131B-7611-06B0-950B-A36DF43E9468}"/>
              </a:ext>
            </a:extLst>
          </p:cNvPr>
          <p:cNvGrpSpPr/>
          <p:nvPr/>
        </p:nvGrpSpPr>
        <p:grpSpPr>
          <a:xfrm>
            <a:off x="862708" y="795954"/>
            <a:ext cx="331984" cy="202810"/>
            <a:chOff x="0" y="0"/>
            <a:chExt cx="442646" cy="270414"/>
          </a:xfrm>
        </p:grpSpPr>
        <p:grpSp>
          <p:nvGrpSpPr>
            <p:cNvPr id="4" name="Group 4">
              <a:extLst>
                <a:ext uri="{FF2B5EF4-FFF2-40B4-BE49-F238E27FC236}">
                  <a16:creationId xmlns:a16="http://schemas.microsoft.com/office/drawing/2014/main" id="{30A32F5B-9C1A-DF49-8D3C-50C535D425C5}"/>
                </a:ext>
              </a:extLst>
            </p:cNvPr>
            <p:cNvGrpSpPr/>
            <p:nvPr/>
          </p:nvGrpSpPr>
          <p:grpSpPr>
            <a:xfrm>
              <a:off x="0" y="0"/>
              <a:ext cx="442646" cy="63500"/>
              <a:chOff x="0" y="0"/>
              <a:chExt cx="87436" cy="12543"/>
            </a:xfrm>
          </p:grpSpPr>
          <p:sp>
            <p:nvSpPr>
              <p:cNvPr id="5" name="Freeform 5">
                <a:extLst>
                  <a:ext uri="{FF2B5EF4-FFF2-40B4-BE49-F238E27FC236}">
                    <a16:creationId xmlns:a16="http://schemas.microsoft.com/office/drawing/2014/main" id="{8015C01C-1789-4C50-5D27-AF0E39E6692E}"/>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a:extLst>
                  <a:ext uri="{FF2B5EF4-FFF2-40B4-BE49-F238E27FC236}">
                    <a16:creationId xmlns:a16="http://schemas.microsoft.com/office/drawing/2014/main" id="{44A28DC9-4C32-6F0A-5597-389A2F9B0007}"/>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a:extLst>
                <a:ext uri="{FF2B5EF4-FFF2-40B4-BE49-F238E27FC236}">
                  <a16:creationId xmlns:a16="http://schemas.microsoft.com/office/drawing/2014/main" id="{AD62CADD-825A-7F39-B40B-2FA6EC24D304}"/>
                </a:ext>
              </a:extLst>
            </p:cNvPr>
            <p:cNvGrpSpPr/>
            <p:nvPr/>
          </p:nvGrpSpPr>
          <p:grpSpPr>
            <a:xfrm>
              <a:off x="0" y="105314"/>
              <a:ext cx="442646" cy="63500"/>
              <a:chOff x="0" y="0"/>
              <a:chExt cx="87436" cy="12543"/>
            </a:xfrm>
          </p:grpSpPr>
          <p:sp>
            <p:nvSpPr>
              <p:cNvPr id="8" name="Freeform 8">
                <a:extLst>
                  <a:ext uri="{FF2B5EF4-FFF2-40B4-BE49-F238E27FC236}">
                    <a16:creationId xmlns:a16="http://schemas.microsoft.com/office/drawing/2014/main" id="{626CC116-8ADC-DACE-7F4D-29372D3299C2}"/>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a:extLst>
                  <a:ext uri="{FF2B5EF4-FFF2-40B4-BE49-F238E27FC236}">
                    <a16:creationId xmlns:a16="http://schemas.microsoft.com/office/drawing/2014/main" id="{86752CCF-A03D-F603-9856-DF270379E2B4}"/>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a:extLst>
                <a:ext uri="{FF2B5EF4-FFF2-40B4-BE49-F238E27FC236}">
                  <a16:creationId xmlns:a16="http://schemas.microsoft.com/office/drawing/2014/main" id="{10D8FBC8-1209-D6A8-09DE-1F684FF661A5}"/>
                </a:ext>
              </a:extLst>
            </p:cNvPr>
            <p:cNvGrpSpPr/>
            <p:nvPr/>
          </p:nvGrpSpPr>
          <p:grpSpPr>
            <a:xfrm>
              <a:off x="0" y="206914"/>
              <a:ext cx="442646" cy="63500"/>
              <a:chOff x="0" y="0"/>
              <a:chExt cx="87436" cy="12543"/>
            </a:xfrm>
          </p:grpSpPr>
          <p:sp>
            <p:nvSpPr>
              <p:cNvPr id="11" name="Freeform 11">
                <a:extLst>
                  <a:ext uri="{FF2B5EF4-FFF2-40B4-BE49-F238E27FC236}">
                    <a16:creationId xmlns:a16="http://schemas.microsoft.com/office/drawing/2014/main" id="{8D6C8215-953A-B599-9D47-9773410A2241}"/>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a:extLst>
                  <a:ext uri="{FF2B5EF4-FFF2-40B4-BE49-F238E27FC236}">
                    <a16:creationId xmlns:a16="http://schemas.microsoft.com/office/drawing/2014/main" id="{66252902-963D-A238-36D6-4216114FDAB8}"/>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a:extLst>
              <a:ext uri="{FF2B5EF4-FFF2-40B4-BE49-F238E27FC236}">
                <a16:creationId xmlns:a16="http://schemas.microsoft.com/office/drawing/2014/main" id="{E6DB89A8-CEDF-525C-0A61-BA684BE27AAC}"/>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a:extLst>
              <a:ext uri="{FF2B5EF4-FFF2-40B4-BE49-F238E27FC236}">
                <a16:creationId xmlns:a16="http://schemas.microsoft.com/office/drawing/2014/main" id="{A66A0A6F-14A0-8F13-573F-B279C3AEB73B}"/>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10</a:t>
            </a:r>
          </a:p>
        </p:txBody>
      </p:sp>
      <p:grpSp>
        <p:nvGrpSpPr>
          <p:cNvPr id="30" name="Group 29">
            <a:extLst>
              <a:ext uri="{FF2B5EF4-FFF2-40B4-BE49-F238E27FC236}">
                <a16:creationId xmlns:a16="http://schemas.microsoft.com/office/drawing/2014/main" id="{FA99318C-B0CF-8DE3-BA20-86857DB430C7}"/>
              </a:ext>
            </a:extLst>
          </p:cNvPr>
          <p:cNvGrpSpPr/>
          <p:nvPr/>
        </p:nvGrpSpPr>
        <p:grpSpPr>
          <a:xfrm>
            <a:off x="-14782800" y="1130787"/>
            <a:ext cx="22896118" cy="2234354"/>
            <a:chOff x="-14827807" y="3985232"/>
            <a:chExt cx="22896118" cy="2234354"/>
          </a:xfrm>
        </p:grpSpPr>
        <p:grpSp>
          <p:nvGrpSpPr>
            <p:cNvPr id="21" name="Group 21">
              <a:extLst>
                <a:ext uri="{FF2B5EF4-FFF2-40B4-BE49-F238E27FC236}">
                  <a16:creationId xmlns:a16="http://schemas.microsoft.com/office/drawing/2014/main" id="{879602D4-8F34-231C-90AB-5FACAE495F86}"/>
                </a:ext>
              </a:extLst>
            </p:cNvPr>
            <p:cNvGrpSpPr/>
            <p:nvPr/>
          </p:nvGrpSpPr>
          <p:grpSpPr>
            <a:xfrm>
              <a:off x="-14827807" y="4067413"/>
              <a:ext cx="20465418" cy="2152173"/>
              <a:chOff x="0" y="0"/>
              <a:chExt cx="5390069" cy="566828"/>
            </a:xfrm>
          </p:grpSpPr>
          <p:sp>
            <p:nvSpPr>
              <p:cNvPr id="22" name="Freeform 22">
                <a:extLst>
                  <a:ext uri="{FF2B5EF4-FFF2-40B4-BE49-F238E27FC236}">
                    <a16:creationId xmlns:a16="http://schemas.microsoft.com/office/drawing/2014/main" id="{F5575BF3-0119-B8EB-765F-48AB5875C1F0}"/>
                  </a:ext>
                </a:extLst>
              </p:cNvPr>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23" name="TextBox 23">
                <a:extLst>
                  <a:ext uri="{FF2B5EF4-FFF2-40B4-BE49-F238E27FC236}">
                    <a16:creationId xmlns:a16="http://schemas.microsoft.com/office/drawing/2014/main" id="{190AAF51-AF12-5D7F-A89A-F17DA08777FF}"/>
                  </a:ext>
                </a:extLst>
              </p:cNvPr>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24" name="TextBox 24">
              <a:extLst>
                <a:ext uri="{FF2B5EF4-FFF2-40B4-BE49-F238E27FC236}">
                  <a16:creationId xmlns:a16="http://schemas.microsoft.com/office/drawing/2014/main" id="{9FC4BF79-B7A5-AA34-1E4A-B6A8A8051551}"/>
                </a:ext>
              </a:extLst>
            </p:cNvPr>
            <p:cNvSpPr txBox="1"/>
            <p:nvPr/>
          </p:nvSpPr>
          <p:spPr>
            <a:xfrm>
              <a:off x="862708" y="4323060"/>
              <a:ext cx="7205603" cy="1744067"/>
            </a:xfrm>
            <a:prstGeom prst="rect">
              <a:avLst/>
            </a:prstGeom>
          </p:spPr>
          <p:txBody>
            <a:bodyPr wrap="square" lIns="0" tIns="0" rIns="0" bIns="0" rtlCol="0" anchor="t">
              <a:spAutoFit/>
            </a:bodyPr>
            <a:lstStyle/>
            <a:p>
              <a:pPr algn="l">
                <a:lnSpc>
                  <a:spcPts val="6753"/>
                </a:lnSpc>
                <a:spcBef>
                  <a:spcPct val="0"/>
                </a:spcBef>
              </a:pPr>
              <a:r>
                <a:rPr lang="en-US" sz="6252" spc="787" dirty="0">
                  <a:solidFill>
                    <a:srgbClr val="FFFFFF"/>
                  </a:solidFill>
                  <a:latin typeface="HK Modular"/>
                  <a:ea typeface="HK Modular"/>
                  <a:cs typeface="HK Modular"/>
                  <a:sym typeface="HK Modular"/>
                </a:rPr>
                <a:t>NORMAL CYCLE</a:t>
              </a:r>
            </a:p>
          </p:txBody>
        </p:sp>
        <p:sp>
          <p:nvSpPr>
            <p:cNvPr id="25" name="Freeform 25">
              <a:extLst>
                <a:ext uri="{FF2B5EF4-FFF2-40B4-BE49-F238E27FC236}">
                  <a16:creationId xmlns:a16="http://schemas.microsoft.com/office/drawing/2014/main" id="{D53536E3-7292-6726-B627-56E7ACEF7932}"/>
                </a:ext>
              </a:extLst>
            </p:cNvPr>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grpSp>
      <p:sp>
        <p:nvSpPr>
          <p:cNvPr id="35" name="TextBox 31">
            <a:extLst>
              <a:ext uri="{FF2B5EF4-FFF2-40B4-BE49-F238E27FC236}">
                <a16:creationId xmlns:a16="http://schemas.microsoft.com/office/drawing/2014/main" id="{4157065D-DAF1-2008-8575-E22B18CABA05}"/>
              </a:ext>
            </a:extLst>
          </p:cNvPr>
          <p:cNvSpPr txBox="1"/>
          <p:nvPr/>
        </p:nvSpPr>
        <p:spPr>
          <a:xfrm>
            <a:off x="11125200" y="2628900"/>
            <a:ext cx="4208679" cy="297774"/>
          </a:xfrm>
          <a:prstGeom prst="rect">
            <a:avLst/>
          </a:prstGeom>
        </p:spPr>
        <p:txBody>
          <a:bodyPr wrap="square" lIns="0" tIns="0" rIns="0" bIns="0" rtlCol="0" anchor="t">
            <a:spAutoFit/>
          </a:bodyPr>
          <a:lstStyle/>
          <a:p>
            <a:pPr algn="ctr">
              <a:lnSpc>
                <a:spcPts val="2163"/>
              </a:lnSpc>
              <a:spcBef>
                <a:spcPct val="0"/>
              </a:spcBef>
            </a:pPr>
            <a:r>
              <a:rPr lang="en-US" sz="2400" b="1" dirty="0" err="1">
                <a:solidFill>
                  <a:srgbClr val="FFFFFF"/>
                </a:solidFill>
                <a:latin typeface="Poppins Semi-Bold"/>
                <a:ea typeface="Poppins Semi-Bold"/>
                <a:cs typeface="Poppins Semi-Bold"/>
                <a:sym typeface="Poppins Semi-Bold"/>
              </a:rPr>
              <a:t>Flowgorithm</a:t>
            </a:r>
            <a:r>
              <a:rPr lang="en-US" sz="2400" b="1" dirty="0">
                <a:solidFill>
                  <a:srgbClr val="FFFFFF"/>
                </a:solidFill>
                <a:latin typeface="Poppins Semi-Bold"/>
                <a:ea typeface="Poppins Semi-Bold"/>
                <a:cs typeface="Poppins Semi-Bold"/>
                <a:sym typeface="Poppins Semi-Bold"/>
              </a:rPr>
              <a:t> Pseudocode</a:t>
            </a:r>
          </a:p>
        </p:txBody>
      </p:sp>
      <p:sp>
        <p:nvSpPr>
          <p:cNvPr id="36" name="TextBox 31">
            <a:extLst>
              <a:ext uri="{FF2B5EF4-FFF2-40B4-BE49-F238E27FC236}">
                <a16:creationId xmlns:a16="http://schemas.microsoft.com/office/drawing/2014/main" id="{D6C3E1F8-7D69-08D3-0B87-8DD48EBB27EF}"/>
              </a:ext>
            </a:extLst>
          </p:cNvPr>
          <p:cNvSpPr txBox="1"/>
          <p:nvPr/>
        </p:nvSpPr>
        <p:spPr>
          <a:xfrm>
            <a:off x="3273991" y="5693468"/>
            <a:ext cx="3601141" cy="297774"/>
          </a:xfrm>
          <a:prstGeom prst="rect">
            <a:avLst/>
          </a:prstGeom>
        </p:spPr>
        <p:txBody>
          <a:bodyPr lIns="0" tIns="0" rIns="0" bIns="0" rtlCol="0" anchor="t">
            <a:spAutoFit/>
          </a:bodyPr>
          <a:lstStyle/>
          <a:p>
            <a:pPr algn="ctr">
              <a:lnSpc>
                <a:spcPts val="2163"/>
              </a:lnSpc>
              <a:spcBef>
                <a:spcPct val="0"/>
              </a:spcBef>
            </a:pPr>
            <a:r>
              <a:rPr lang="en-US" sz="2400" b="1" dirty="0">
                <a:solidFill>
                  <a:srgbClr val="FFFFFF"/>
                </a:solidFill>
                <a:latin typeface="Poppins Semi-Bold"/>
                <a:ea typeface="Poppins Semi-Bold"/>
                <a:cs typeface="Poppins Semi-Bold"/>
                <a:sym typeface="Poppins Semi-Bold"/>
              </a:rPr>
              <a:t>Python Code</a:t>
            </a:r>
          </a:p>
        </p:txBody>
      </p:sp>
      <p:pic>
        <p:nvPicPr>
          <p:cNvPr id="16" name="Picture 15">
            <a:extLst>
              <a:ext uri="{FF2B5EF4-FFF2-40B4-BE49-F238E27FC236}">
                <a16:creationId xmlns:a16="http://schemas.microsoft.com/office/drawing/2014/main" id="{C3F85ABD-E83E-0C7C-8076-32F208565E59}"/>
              </a:ext>
            </a:extLst>
          </p:cNvPr>
          <p:cNvPicPr>
            <a:picLocks noChangeAspect="1"/>
          </p:cNvPicPr>
          <p:nvPr/>
        </p:nvPicPr>
        <p:blipFill>
          <a:blip r:embed="rId7"/>
          <a:stretch>
            <a:fillRect/>
          </a:stretch>
        </p:blipFill>
        <p:spPr>
          <a:xfrm>
            <a:off x="9265356" y="3212682"/>
            <a:ext cx="7879644" cy="5861350"/>
          </a:xfrm>
          <a:prstGeom prst="roundRect">
            <a:avLst>
              <a:gd name="adj" fmla="val 58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8" name="Picture 17">
            <a:extLst>
              <a:ext uri="{FF2B5EF4-FFF2-40B4-BE49-F238E27FC236}">
                <a16:creationId xmlns:a16="http://schemas.microsoft.com/office/drawing/2014/main" id="{58606B03-63D3-ABE9-392D-1928E19B1435}"/>
              </a:ext>
            </a:extLst>
          </p:cNvPr>
          <p:cNvPicPr>
            <a:picLocks noChangeAspect="1"/>
          </p:cNvPicPr>
          <p:nvPr/>
        </p:nvPicPr>
        <p:blipFill>
          <a:blip r:embed="rId8"/>
          <a:stretch>
            <a:fillRect/>
          </a:stretch>
        </p:blipFill>
        <p:spPr>
          <a:xfrm>
            <a:off x="754733" y="6170915"/>
            <a:ext cx="8084467" cy="2903117"/>
          </a:xfrm>
          <a:prstGeom prst="roundRect">
            <a:avLst>
              <a:gd name="adj" fmla="val 111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37" name="TextBox 21">
            <a:extLst>
              <a:ext uri="{FF2B5EF4-FFF2-40B4-BE49-F238E27FC236}">
                <a16:creationId xmlns:a16="http://schemas.microsoft.com/office/drawing/2014/main" id="{FFE7F84E-9301-4882-6FB1-9EC43D574398}"/>
              </a:ext>
            </a:extLst>
          </p:cNvPr>
          <p:cNvSpPr txBox="1"/>
          <p:nvPr/>
        </p:nvSpPr>
        <p:spPr>
          <a:xfrm>
            <a:off x="907715" y="3777256"/>
            <a:ext cx="6636085" cy="1061444"/>
          </a:xfrm>
          <a:prstGeom prst="rect">
            <a:avLst/>
          </a:prstGeom>
        </p:spPr>
        <p:txBody>
          <a:bodyPr wrap="square" lIns="0" tIns="0" rIns="0" bIns="0" rtlCol="0" anchor="t">
            <a:spAutoFit/>
          </a:bodyPr>
          <a:lstStyle/>
          <a:p>
            <a:pPr marL="342900" indent="-342900">
              <a:lnSpc>
                <a:spcPts val="2825"/>
              </a:lnSpc>
              <a:buFont typeface="Arial" panose="020B0604020202020204" pitchFamily="34" charset="0"/>
              <a:buChar char="•"/>
            </a:pPr>
            <a:r>
              <a:rPr lang="en-US" sz="2062" dirty="0">
                <a:solidFill>
                  <a:srgbClr val="FFFFFF"/>
                </a:solidFill>
                <a:latin typeface="Poppins Light"/>
                <a:cs typeface="Poppins Light"/>
              </a:rPr>
              <a:t>Pressing “X” to shut down the system. After completing the Normal Traffic Cycle it shuts down the system</a:t>
            </a:r>
            <a:endParaRPr lang="en-US" sz="2062" dirty="0">
              <a:solidFill>
                <a:srgbClr val="FFFFFF"/>
              </a:solidFill>
              <a:latin typeface="Poppins Light"/>
              <a:cs typeface="Poppins Light"/>
              <a:sym typeface="Poppins Light"/>
            </a:endParaRPr>
          </a:p>
        </p:txBody>
      </p:sp>
    </p:spTree>
    <p:extLst>
      <p:ext uri="{BB962C8B-B14F-4D97-AF65-F5344CB8AC3E}">
        <p14:creationId xmlns:p14="http://schemas.microsoft.com/office/powerpoint/2010/main" val="891767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A3579-D474-41C4-D241-30D8EE08527A}"/>
            </a:ext>
          </a:extLst>
        </p:cNvPr>
        <p:cNvGrpSpPr/>
        <p:nvPr/>
      </p:nvGrpSpPr>
      <p:grpSpPr>
        <a:xfrm>
          <a:off x="0" y="0"/>
          <a:ext cx="0" cy="0"/>
          <a:chOff x="0" y="0"/>
          <a:chExt cx="0" cy="0"/>
        </a:xfrm>
      </p:grpSpPr>
      <p:sp>
        <p:nvSpPr>
          <p:cNvPr id="10" name="Freeform 2">
            <a:extLst>
              <a:ext uri="{FF2B5EF4-FFF2-40B4-BE49-F238E27FC236}">
                <a16:creationId xmlns:a16="http://schemas.microsoft.com/office/drawing/2014/main" id="{00831148-26C3-46AF-FDDD-62EA21D1DC6A}"/>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IN" dirty="0"/>
          </a:p>
        </p:txBody>
      </p:sp>
      <p:grpSp>
        <p:nvGrpSpPr>
          <p:cNvPr id="12" name="Group 14">
            <a:extLst>
              <a:ext uri="{FF2B5EF4-FFF2-40B4-BE49-F238E27FC236}">
                <a16:creationId xmlns:a16="http://schemas.microsoft.com/office/drawing/2014/main" id="{05B966E4-EF8A-E2A9-3658-0183FAAD9C08}"/>
              </a:ext>
            </a:extLst>
          </p:cNvPr>
          <p:cNvGrpSpPr/>
          <p:nvPr/>
        </p:nvGrpSpPr>
        <p:grpSpPr>
          <a:xfrm>
            <a:off x="0" y="419099"/>
            <a:ext cx="19932018" cy="1219201"/>
            <a:chOff x="0" y="0"/>
            <a:chExt cx="5390069" cy="431361"/>
          </a:xfrm>
        </p:grpSpPr>
        <p:sp>
          <p:nvSpPr>
            <p:cNvPr id="13" name="Freeform 15">
              <a:extLst>
                <a:ext uri="{FF2B5EF4-FFF2-40B4-BE49-F238E27FC236}">
                  <a16:creationId xmlns:a16="http://schemas.microsoft.com/office/drawing/2014/main" id="{5E025DC6-6E31-27AA-79AF-3AC3E6D9309F}"/>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14" name="TextBox 16">
              <a:extLst>
                <a:ext uri="{FF2B5EF4-FFF2-40B4-BE49-F238E27FC236}">
                  <a16:creationId xmlns:a16="http://schemas.microsoft.com/office/drawing/2014/main" id="{B69281C8-EE16-DB36-D8C3-A21EC1F8407A}"/>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5" name="TextBox 21">
            <a:extLst>
              <a:ext uri="{FF2B5EF4-FFF2-40B4-BE49-F238E27FC236}">
                <a16:creationId xmlns:a16="http://schemas.microsoft.com/office/drawing/2014/main" id="{86DE9FD2-0E3B-22BB-2D58-175F3C069530}"/>
              </a:ext>
            </a:extLst>
          </p:cNvPr>
          <p:cNvSpPr txBox="1"/>
          <p:nvPr/>
        </p:nvSpPr>
        <p:spPr>
          <a:xfrm>
            <a:off x="3506439" y="642576"/>
            <a:ext cx="11275121" cy="872034"/>
          </a:xfrm>
          <a:prstGeom prst="rect">
            <a:avLst/>
          </a:prstGeom>
        </p:spPr>
        <p:txBody>
          <a:bodyPr lIns="0" tIns="0" rIns="0" bIns="0" rtlCol="0" anchor="t">
            <a:spAutoFit/>
          </a:bodyPr>
          <a:lstStyle/>
          <a:p>
            <a:pPr algn="ctr">
              <a:lnSpc>
                <a:spcPts val="6753"/>
              </a:lnSpc>
              <a:spcBef>
                <a:spcPct val="0"/>
              </a:spcBef>
            </a:pPr>
            <a:r>
              <a:rPr lang="en-US" sz="6252" spc="787" dirty="0">
                <a:solidFill>
                  <a:srgbClr val="FFFFFF"/>
                </a:solidFill>
                <a:latin typeface="HK Modular"/>
                <a:ea typeface="HK Modular"/>
                <a:cs typeface="HK Modular"/>
                <a:sym typeface="HK Modular"/>
              </a:rPr>
              <a:t>WORKING</a:t>
            </a:r>
          </a:p>
        </p:txBody>
      </p:sp>
      <p:pic>
        <p:nvPicPr>
          <p:cNvPr id="39" name="Picture 38">
            <a:extLst>
              <a:ext uri="{FF2B5EF4-FFF2-40B4-BE49-F238E27FC236}">
                <a16:creationId xmlns:a16="http://schemas.microsoft.com/office/drawing/2014/main" id="{AF15419F-0AC4-8DDE-7ED8-2CABA43FA550}"/>
              </a:ext>
            </a:extLst>
          </p:cNvPr>
          <p:cNvPicPr>
            <a:picLocks noChangeAspect="1"/>
          </p:cNvPicPr>
          <p:nvPr/>
        </p:nvPicPr>
        <p:blipFill>
          <a:blip r:embed="rId3"/>
          <a:srcRect r="26363" b="20704"/>
          <a:stretch>
            <a:fillRect/>
          </a:stretch>
        </p:blipFill>
        <p:spPr>
          <a:xfrm>
            <a:off x="838200" y="1885950"/>
            <a:ext cx="8305639" cy="8153399"/>
          </a:xfrm>
          <a:prstGeom prst="roundRect">
            <a:avLst>
              <a:gd name="adj" fmla="val 395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grpSp>
        <p:nvGrpSpPr>
          <p:cNvPr id="16" name="Group 15">
            <a:extLst>
              <a:ext uri="{FF2B5EF4-FFF2-40B4-BE49-F238E27FC236}">
                <a16:creationId xmlns:a16="http://schemas.microsoft.com/office/drawing/2014/main" id="{8F3802A2-7DEB-D627-AE35-A76D4123100B}"/>
              </a:ext>
            </a:extLst>
          </p:cNvPr>
          <p:cNvGrpSpPr/>
          <p:nvPr/>
        </p:nvGrpSpPr>
        <p:grpSpPr>
          <a:xfrm>
            <a:off x="9892661" y="1885950"/>
            <a:ext cx="7023739" cy="8153399"/>
            <a:chOff x="9524839" y="1885950"/>
            <a:chExt cx="7023739" cy="8153399"/>
          </a:xfrm>
        </p:grpSpPr>
        <p:sp>
          <p:nvSpPr>
            <p:cNvPr id="4" name="Rectangle: Rounded Corners 3">
              <a:extLst>
                <a:ext uri="{FF2B5EF4-FFF2-40B4-BE49-F238E27FC236}">
                  <a16:creationId xmlns:a16="http://schemas.microsoft.com/office/drawing/2014/main" id="{40374150-FE7E-6B6E-3FF0-272614580646}"/>
                </a:ext>
              </a:extLst>
            </p:cNvPr>
            <p:cNvSpPr/>
            <p:nvPr/>
          </p:nvSpPr>
          <p:spPr>
            <a:xfrm>
              <a:off x="9524839" y="5195406"/>
              <a:ext cx="7023739" cy="4843943"/>
            </a:xfrm>
            <a:prstGeom prst="roundRect">
              <a:avLst>
                <a:gd name="adj" fmla="val 7143"/>
              </a:avLst>
            </a:prstGeom>
            <a:solidFill>
              <a:srgbClr val="1A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007313A5-B2FD-4A58-E214-464C59D5EA2C}"/>
                </a:ext>
              </a:extLst>
            </p:cNvPr>
            <p:cNvPicPr>
              <a:picLocks noChangeAspect="1"/>
            </p:cNvPicPr>
            <p:nvPr/>
          </p:nvPicPr>
          <p:blipFill>
            <a:blip r:embed="rId4"/>
            <a:stretch>
              <a:fillRect/>
            </a:stretch>
          </p:blipFill>
          <p:spPr>
            <a:xfrm>
              <a:off x="9524839" y="1885950"/>
              <a:ext cx="7023739" cy="5363028"/>
            </a:xfrm>
            <a:prstGeom prst="roundRect">
              <a:avLst>
                <a:gd name="adj" fmla="val 7577"/>
              </a:avLst>
            </a:prstGeom>
            <a:ln>
              <a:noFill/>
            </a:ln>
            <a:effectLst/>
            <a:scene3d>
              <a:camera prst="orthographicFront"/>
              <a:lightRig rig="contrasting" dir="t">
                <a:rot lat="0" lon="0" rev="4200000"/>
              </a:lightRig>
            </a:scene3d>
            <a:sp3d prstMaterial="plastic">
              <a:contourClr>
                <a:srgbClr val="969696"/>
              </a:contourClr>
            </a:sp3d>
          </p:spPr>
        </p:pic>
      </p:grpSp>
      <p:grpSp>
        <p:nvGrpSpPr>
          <p:cNvPr id="17" name="Group 16">
            <a:extLst>
              <a:ext uri="{FF2B5EF4-FFF2-40B4-BE49-F238E27FC236}">
                <a16:creationId xmlns:a16="http://schemas.microsoft.com/office/drawing/2014/main" id="{534D78E5-DD83-1865-6230-E98A0A53A8CE}"/>
              </a:ext>
            </a:extLst>
          </p:cNvPr>
          <p:cNvGrpSpPr/>
          <p:nvPr/>
        </p:nvGrpSpPr>
        <p:grpSpPr>
          <a:xfrm>
            <a:off x="862708" y="746082"/>
            <a:ext cx="16396592" cy="302554"/>
            <a:chOff x="862708" y="746082"/>
            <a:chExt cx="16396592" cy="302554"/>
          </a:xfrm>
        </p:grpSpPr>
        <p:grpSp>
          <p:nvGrpSpPr>
            <p:cNvPr id="18" name="Group 3">
              <a:extLst>
                <a:ext uri="{FF2B5EF4-FFF2-40B4-BE49-F238E27FC236}">
                  <a16:creationId xmlns:a16="http://schemas.microsoft.com/office/drawing/2014/main" id="{D89AF4A8-B10E-8ED5-714C-7332A566FC94}"/>
                </a:ext>
              </a:extLst>
            </p:cNvPr>
            <p:cNvGrpSpPr/>
            <p:nvPr/>
          </p:nvGrpSpPr>
          <p:grpSpPr>
            <a:xfrm>
              <a:off x="862708" y="795954"/>
              <a:ext cx="331984" cy="202810"/>
              <a:chOff x="0" y="0"/>
              <a:chExt cx="442646" cy="270414"/>
            </a:xfrm>
          </p:grpSpPr>
          <p:grpSp>
            <p:nvGrpSpPr>
              <p:cNvPr id="21" name="Group 4">
                <a:extLst>
                  <a:ext uri="{FF2B5EF4-FFF2-40B4-BE49-F238E27FC236}">
                    <a16:creationId xmlns:a16="http://schemas.microsoft.com/office/drawing/2014/main" id="{647B574B-493E-3D27-0E90-63306436A3FF}"/>
                  </a:ext>
                </a:extLst>
              </p:cNvPr>
              <p:cNvGrpSpPr/>
              <p:nvPr/>
            </p:nvGrpSpPr>
            <p:grpSpPr>
              <a:xfrm>
                <a:off x="0" y="0"/>
                <a:ext cx="442646" cy="63500"/>
                <a:chOff x="0" y="0"/>
                <a:chExt cx="87436" cy="12543"/>
              </a:xfrm>
            </p:grpSpPr>
            <p:sp>
              <p:nvSpPr>
                <p:cNvPr id="28" name="Freeform 5">
                  <a:extLst>
                    <a:ext uri="{FF2B5EF4-FFF2-40B4-BE49-F238E27FC236}">
                      <a16:creationId xmlns:a16="http://schemas.microsoft.com/office/drawing/2014/main" id="{E473CEB3-F7DF-96FB-CF6F-0C2A8C9AB4C5}"/>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9" name="TextBox 6">
                  <a:extLst>
                    <a:ext uri="{FF2B5EF4-FFF2-40B4-BE49-F238E27FC236}">
                      <a16:creationId xmlns:a16="http://schemas.microsoft.com/office/drawing/2014/main" id="{0D944208-E190-0128-F694-F45368367AAA}"/>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22" name="Group 7">
                <a:extLst>
                  <a:ext uri="{FF2B5EF4-FFF2-40B4-BE49-F238E27FC236}">
                    <a16:creationId xmlns:a16="http://schemas.microsoft.com/office/drawing/2014/main" id="{6C8A6FFA-4AC1-B1C2-30F9-49522118269D}"/>
                  </a:ext>
                </a:extLst>
              </p:cNvPr>
              <p:cNvGrpSpPr/>
              <p:nvPr/>
            </p:nvGrpSpPr>
            <p:grpSpPr>
              <a:xfrm>
                <a:off x="0" y="105314"/>
                <a:ext cx="442646" cy="63500"/>
                <a:chOff x="0" y="0"/>
                <a:chExt cx="87436" cy="12543"/>
              </a:xfrm>
            </p:grpSpPr>
            <p:sp>
              <p:nvSpPr>
                <p:cNvPr id="26" name="Freeform 8">
                  <a:extLst>
                    <a:ext uri="{FF2B5EF4-FFF2-40B4-BE49-F238E27FC236}">
                      <a16:creationId xmlns:a16="http://schemas.microsoft.com/office/drawing/2014/main" id="{4D321E50-39C4-B01E-44F2-132C5E7C8524}"/>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7" name="TextBox 9">
                  <a:extLst>
                    <a:ext uri="{FF2B5EF4-FFF2-40B4-BE49-F238E27FC236}">
                      <a16:creationId xmlns:a16="http://schemas.microsoft.com/office/drawing/2014/main" id="{1E87C925-2CD7-85C5-BC9F-5736437125A3}"/>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23" name="Group 10">
                <a:extLst>
                  <a:ext uri="{FF2B5EF4-FFF2-40B4-BE49-F238E27FC236}">
                    <a16:creationId xmlns:a16="http://schemas.microsoft.com/office/drawing/2014/main" id="{0554944E-0DDC-F27B-915F-5784365AA9D1}"/>
                  </a:ext>
                </a:extLst>
              </p:cNvPr>
              <p:cNvGrpSpPr/>
              <p:nvPr/>
            </p:nvGrpSpPr>
            <p:grpSpPr>
              <a:xfrm>
                <a:off x="0" y="206914"/>
                <a:ext cx="442646" cy="63500"/>
                <a:chOff x="0" y="0"/>
                <a:chExt cx="87436" cy="12543"/>
              </a:xfrm>
            </p:grpSpPr>
            <p:sp>
              <p:nvSpPr>
                <p:cNvPr id="24" name="Freeform 11">
                  <a:extLst>
                    <a:ext uri="{FF2B5EF4-FFF2-40B4-BE49-F238E27FC236}">
                      <a16:creationId xmlns:a16="http://schemas.microsoft.com/office/drawing/2014/main" id="{3C9BD397-1F6C-7292-9BD1-E43B45A841B5}"/>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5" name="TextBox 12">
                  <a:extLst>
                    <a:ext uri="{FF2B5EF4-FFF2-40B4-BE49-F238E27FC236}">
                      <a16:creationId xmlns:a16="http://schemas.microsoft.com/office/drawing/2014/main" id="{B6A4E8DD-9E68-CBD6-C585-D1862BCBEE50}"/>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9" name="Freeform 13">
              <a:extLst>
                <a:ext uri="{FF2B5EF4-FFF2-40B4-BE49-F238E27FC236}">
                  <a16:creationId xmlns:a16="http://schemas.microsoft.com/office/drawing/2014/main" id="{D64F66F6-5BBD-A816-9191-9621DF57529D}"/>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14">
              <a:extLst>
                <a:ext uri="{FF2B5EF4-FFF2-40B4-BE49-F238E27FC236}">
                  <a16:creationId xmlns:a16="http://schemas.microsoft.com/office/drawing/2014/main" id="{594CBDDD-5924-8CE9-1495-37B42A4B54B2}"/>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11</a:t>
              </a:r>
            </a:p>
          </p:txBody>
        </p:sp>
      </p:grpSp>
    </p:spTree>
    <p:extLst>
      <p:ext uri="{BB962C8B-B14F-4D97-AF65-F5344CB8AC3E}">
        <p14:creationId xmlns:p14="http://schemas.microsoft.com/office/powerpoint/2010/main" val="2691306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B4590-B546-518C-4C54-172227B12C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F208F6-8F65-9A97-EA98-961750A3CBC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IN" dirty="0"/>
          </a:p>
        </p:txBody>
      </p:sp>
      <p:grpSp>
        <p:nvGrpSpPr>
          <p:cNvPr id="3" name="Group 3">
            <a:extLst>
              <a:ext uri="{FF2B5EF4-FFF2-40B4-BE49-F238E27FC236}">
                <a16:creationId xmlns:a16="http://schemas.microsoft.com/office/drawing/2014/main" id="{E86160E0-957E-B460-2056-038B1EBB7C15}"/>
              </a:ext>
            </a:extLst>
          </p:cNvPr>
          <p:cNvGrpSpPr/>
          <p:nvPr/>
        </p:nvGrpSpPr>
        <p:grpSpPr>
          <a:xfrm>
            <a:off x="862708" y="795954"/>
            <a:ext cx="331984" cy="202810"/>
            <a:chOff x="0" y="0"/>
            <a:chExt cx="442646" cy="270414"/>
          </a:xfrm>
        </p:grpSpPr>
        <p:grpSp>
          <p:nvGrpSpPr>
            <p:cNvPr id="4" name="Group 4">
              <a:extLst>
                <a:ext uri="{FF2B5EF4-FFF2-40B4-BE49-F238E27FC236}">
                  <a16:creationId xmlns:a16="http://schemas.microsoft.com/office/drawing/2014/main" id="{5ECE5724-230A-790F-5AEE-83EDA778522B}"/>
                </a:ext>
              </a:extLst>
            </p:cNvPr>
            <p:cNvGrpSpPr/>
            <p:nvPr/>
          </p:nvGrpSpPr>
          <p:grpSpPr>
            <a:xfrm>
              <a:off x="0" y="0"/>
              <a:ext cx="442646" cy="63500"/>
              <a:chOff x="0" y="0"/>
              <a:chExt cx="87436" cy="12543"/>
            </a:xfrm>
          </p:grpSpPr>
          <p:sp>
            <p:nvSpPr>
              <p:cNvPr id="5" name="Freeform 5">
                <a:extLst>
                  <a:ext uri="{FF2B5EF4-FFF2-40B4-BE49-F238E27FC236}">
                    <a16:creationId xmlns:a16="http://schemas.microsoft.com/office/drawing/2014/main" id="{FB3B5523-30F1-BAB1-67C0-3686D90A7183}"/>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a:extLst>
                  <a:ext uri="{FF2B5EF4-FFF2-40B4-BE49-F238E27FC236}">
                    <a16:creationId xmlns:a16="http://schemas.microsoft.com/office/drawing/2014/main" id="{BCEB2A37-1087-2BBD-C543-BE4D721C78E9}"/>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a:extLst>
                <a:ext uri="{FF2B5EF4-FFF2-40B4-BE49-F238E27FC236}">
                  <a16:creationId xmlns:a16="http://schemas.microsoft.com/office/drawing/2014/main" id="{EC641D39-9818-4EE9-F4A6-6E827F0F7F0B}"/>
                </a:ext>
              </a:extLst>
            </p:cNvPr>
            <p:cNvGrpSpPr/>
            <p:nvPr/>
          </p:nvGrpSpPr>
          <p:grpSpPr>
            <a:xfrm>
              <a:off x="0" y="105314"/>
              <a:ext cx="442646" cy="63500"/>
              <a:chOff x="0" y="0"/>
              <a:chExt cx="87436" cy="12543"/>
            </a:xfrm>
          </p:grpSpPr>
          <p:sp>
            <p:nvSpPr>
              <p:cNvPr id="8" name="Freeform 8">
                <a:extLst>
                  <a:ext uri="{FF2B5EF4-FFF2-40B4-BE49-F238E27FC236}">
                    <a16:creationId xmlns:a16="http://schemas.microsoft.com/office/drawing/2014/main" id="{6EC59E29-3415-06CD-F49D-0645057CA9A7}"/>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a:extLst>
                  <a:ext uri="{FF2B5EF4-FFF2-40B4-BE49-F238E27FC236}">
                    <a16:creationId xmlns:a16="http://schemas.microsoft.com/office/drawing/2014/main" id="{76FA806C-DBC0-6CBA-8DFF-389DF0A5255B}"/>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a:extLst>
                <a:ext uri="{FF2B5EF4-FFF2-40B4-BE49-F238E27FC236}">
                  <a16:creationId xmlns:a16="http://schemas.microsoft.com/office/drawing/2014/main" id="{7188A2CA-7DE4-4D19-D9D7-96AAE92A3687}"/>
                </a:ext>
              </a:extLst>
            </p:cNvPr>
            <p:cNvGrpSpPr/>
            <p:nvPr/>
          </p:nvGrpSpPr>
          <p:grpSpPr>
            <a:xfrm>
              <a:off x="0" y="206914"/>
              <a:ext cx="442646" cy="63500"/>
              <a:chOff x="0" y="0"/>
              <a:chExt cx="87436" cy="12543"/>
            </a:xfrm>
          </p:grpSpPr>
          <p:sp>
            <p:nvSpPr>
              <p:cNvPr id="11" name="Freeform 11">
                <a:extLst>
                  <a:ext uri="{FF2B5EF4-FFF2-40B4-BE49-F238E27FC236}">
                    <a16:creationId xmlns:a16="http://schemas.microsoft.com/office/drawing/2014/main" id="{C1B2B301-48CA-0A19-5284-7AAA7AC135DF}"/>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a:extLst>
                  <a:ext uri="{FF2B5EF4-FFF2-40B4-BE49-F238E27FC236}">
                    <a16:creationId xmlns:a16="http://schemas.microsoft.com/office/drawing/2014/main" id="{3882CF5A-60E3-105F-EE58-3A03CEB9CBB8}"/>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a:extLst>
              <a:ext uri="{FF2B5EF4-FFF2-40B4-BE49-F238E27FC236}">
                <a16:creationId xmlns:a16="http://schemas.microsoft.com/office/drawing/2014/main" id="{A6EEA245-4FBF-A6E1-E9F1-25258D8A86EA}"/>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2C1A0DFC-1B96-AA34-3CE0-B13B3D9BAF46}"/>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12</a:t>
            </a:r>
          </a:p>
        </p:txBody>
      </p:sp>
      <p:sp>
        <p:nvSpPr>
          <p:cNvPr id="21" name="TextBox 21">
            <a:extLst>
              <a:ext uri="{FF2B5EF4-FFF2-40B4-BE49-F238E27FC236}">
                <a16:creationId xmlns:a16="http://schemas.microsoft.com/office/drawing/2014/main" id="{42C66A38-2312-E6A1-673F-605EA2F11531}"/>
              </a:ext>
            </a:extLst>
          </p:cNvPr>
          <p:cNvSpPr txBox="1"/>
          <p:nvPr/>
        </p:nvSpPr>
        <p:spPr>
          <a:xfrm>
            <a:off x="1655970" y="4457700"/>
            <a:ext cx="14241478" cy="3693319"/>
          </a:xfrm>
          <a:prstGeom prst="rect">
            <a:avLst/>
          </a:prstGeom>
        </p:spPr>
        <p:txBody>
          <a:bodyPr wrap="square" lIns="0" tIns="0" rIns="0" bIns="0" rtlCol="0" anchor="t">
            <a:spAutoFit/>
          </a:bodyPr>
          <a:lstStyle/>
          <a:p>
            <a:pPr marL="342900" lvl="0" indent="-342900">
              <a:buFont typeface="Wingdings" panose="05000000000000000000" pitchFamily="2" charset="2"/>
              <a:buChar char="q"/>
            </a:pPr>
            <a:r>
              <a:rPr lang="en-IN" sz="2400" dirty="0">
                <a:solidFill>
                  <a:srgbClr val="FFFFFF"/>
                </a:solidFill>
                <a:latin typeface="Poppins Light"/>
                <a:cs typeface="Poppins Light"/>
              </a:rPr>
              <a:t>Integrate real RFID or IR sensors to automatically detect emergency vehicles.</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Add database support (SQLite) to log traffic and </a:t>
            </a:r>
            <a:r>
              <a:rPr lang="en-IN" sz="2400" dirty="0" err="1">
                <a:solidFill>
                  <a:srgbClr val="FFFFFF"/>
                </a:solidFill>
                <a:latin typeface="Poppins Light"/>
                <a:cs typeface="Poppins Light"/>
              </a:rPr>
              <a:t>preemption</a:t>
            </a:r>
            <a:r>
              <a:rPr lang="en-IN" sz="2400" dirty="0">
                <a:solidFill>
                  <a:srgbClr val="FFFFFF"/>
                </a:solidFill>
                <a:latin typeface="Poppins Light"/>
                <a:cs typeface="Poppins Light"/>
              </a:rPr>
              <a:t> data.</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Implement computer vision (YOLO) for camera-based detection.</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Use multi-intersection communication to form a green corridor for emergency routes.</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Use of system which iterates signal timings based on traffic if multiple  emergency vehicle is coming from different direction</a:t>
            </a:r>
          </a:p>
        </p:txBody>
      </p:sp>
      <p:grpSp>
        <p:nvGrpSpPr>
          <p:cNvPr id="23" name="Group 14">
            <a:extLst>
              <a:ext uri="{FF2B5EF4-FFF2-40B4-BE49-F238E27FC236}">
                <a16:creationId xmlns:a16="http://schemas.microsoft.com/office/drawing/2014/main" id="{A7A32894-F9C3-0ECE-F3A6-957B8AAF86CD}"/>
              </a:ext>
            </a:extLst>
          </p:cNvPr>
          <p:cNvGrpSpPr/>
          <p:nvPr/>
        </p:nvGrpSpPr>
        <p:grpSpPr>
          <a:xfrm>
            <a:off x="-1166098" y="1781684"/>
            <a:ext cx="20465418" cy="1637823"/>
            <a:chOff x="0" y="0"/>
            <a:chExt cx="5390069" cy="431361"/>
          </a:xfrm>
        </p:grpSpPr>
        <p:sp>
          <p:nvSpPr>
            <p:cNvPr id="24" name="Freeform 15">
              <a:extLst>
                <a:ext uri="{FF2B5EF4-FFF2-40B4-BE49-F238E27FC236}">
                  <a16:creationId xmlns:a16="http://schemas.microsoft.com/office/drawing/2014/main" id="{939DD862-7969-92ED-F58C-1A672BD2C6DF}"/>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25" name="TextBox 16">
              <a:extLst>
                <a:ext uri="{FF2B5EF4-FFF2-40B4-BE49-F238E27FC236}">
                  <a16:creationId xmlns:a16="http://schemas.microsoft.com/office/drawing/2014/main" id="{9F29B0EA-1A48-21A5-27AC-D7C34B9DF2FD}"/>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26" name="TextBox 18">
            <a:extLst>
              <a:ext uri="{FF2B5EF4-FFF2-40B4-BE49-F238E27FC236}">
                <a16:creationId xmlns:a16="http://schemas.microsoft.com/office/drawing/2014/main" id="{AC21A99E-997E-57C1-0F10-B7D9A29F2FDC}"/>
              </a:ext>
            </a:extLst>
          </p:cNvPr>
          <p:cNvSpPr txBox="1"/>
          <p:nvPr/>
        </p:nvSpPr>
        <p:spPr>
          <a:xfrm>
            <a:off x="2760343" y="2231972"/>
            <a:ext cx="13622657" cy="756617"/>
          </a:xfrm>
          <a:prstGeom prst="rect">
            <a:avLst/>
          </a:prstGeom>
        </p:spPr>
        <p:txBody>
          <a:bodyPr wrap="square" lIns="0" tIns="0" rIns="0" bIns="0" rtlCol="0" anchor="t">
            <a:spAutoFit/>
          </a:bodyPr>
          <a:lstStyle/>
          <a:p>
            <a:pPr algn="ctr">
              <a:lnSpc>
                <a:spcPts val="5939"/>
              </a:lnSpc>
              <a:spcBef>
                <a:spcPct val="0"/>
              </a:spcBef>
            </a:pPr>
            <a:r>
              <a:rPr lang="en-US" sz="5499" spc="692" dirty="0">
                <a:solidFill>
                  <a:srgbClr val="FFFFFF"/>
                </a:solidFill>
                <a:latin typeface="HK Modular"/>
                <a:ea typeface="HK Modular"/>
                <a:cs typeface="HK Modular"/>
                <a:sym typeface="HK Modular"/>
              </a:rPr>
              <a:t>FUTURE IMPROVEMENTS</a:t>
            </a:r>
          </a:p>
        </p:txBody>
      </p:sp>
    </p:spTree>
    <p:extLst>
      <p:ext uri="{BB962C8B-B14F-4D97-AF65-F5344CB8AC3E}">
        <p14:creationId xmlns:p14="http://schemas.microsoft.com/office/powerpoint/2010/main" val="981824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sp>
        <p:nvSpPr>
          <p:cNvPr id="51" name="Freeform 15">
            <a:extLst>
              <a:ext uri="{FF2B5EF4-FFF2-40B4-BE49-F238E27FC236}">
                <a16:creationId xmlns:a16="http://schemas.microsoft.com/office/drawing/2014/main" id="{C1B17E97-31FB-AF67-5749-CA69EB0ED532}"/>
              </a:ext>
            </a:extLst>
          </p:cNvPr>
          <p:cNvSpPr/>
          <p:nvPr/>
        </p:nvSpPr>
        <p:spPr>
          <a:xfrm rot="10800000" flipV="1">
            <a:off x="10508762" y="1056587"/>
            <a:ext cx="6732898" cy="8711308"/>
          </a:xfrm>
          <a:custGeom>
            <a:avLst/>
            <a:gdLst/>
            <a:ahLst/>
            <a:cxnLst/>
            <a:rect l="l" t="t" r="r" b="b"/>
            <a:pathLst>
              <a:path w="6732898" h="10764808">
                <a:moveTo>
                  <a:pt x="0" y="10764809"/>
                </a:moveTo>
                <a:lnTo>
                  <a:pt x="6732899" y="10764809"/>
                </a:lnTo>
                <a:lnTo>
                  <a:pt x="6732899" y="0"/>
                </a:lnTo>
                <a:lnTo>
                  <a:pt x="0" y="0"/>
                </a:lnTo>
                <a:lnTo>
                  <a:pt x="0" y="10764809"/>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13</a:t>
            </a:r>
          </a:p>
        </p:txBody>
      </p:sp>
      <p:sp>
        <p:nvSpPr>
          <p:cNvPr id="15" name="Freeform 15"/>
          <p:cNvSpPr/>
          <p:nvPr/>
        </p:nvSpPr>
        <p:spPr>
          <a:xfrm rot="16200000" flipV="1">
            <a:off x="1675005" y="869291"/>
            <a:ext cx="6732898" cy="8711308"/>
          </a:xfrm>
          <a:custGeom>
            <a:avLst/>
            <a:gdLst/>
            <a:ahLst/>
            <a:cxnLst/>
            <a:rect l="l" t="t" r="r" b="b"/>
            <a:pathLst>
              <a:path w="6732898" h="10764808">
                <a:moveTo>
                  <a:pt x="0" y="10764809"/>
                </a:moveTo>
                <a:lnTo>
                  <a:pt x="6732899" y="10764809"/>
                </a:lnTo>
                <a:lnTo>
                  <a:pt x="6732899" y="0"/>
                </a:lnTo>
                <a:lnTo>
                  <a:pt x="0" y="0"/>
                </a:lnTo>
                <a:lnTo>
                  <a:pt x="0" y="10764809"/>
                </a:lnTo>
                <a:close/>
              </a:path>
            </a:pathLst>
          </a:custGeom>
          <a:blipFill>
            <a:blip r:embed="rId3">
              <a:alphaModFix amt="65999"/>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1659150" y="2703007"/>
            <a:ext cx="6851859" cy="718145"/>
          </a:xfrm>
          <a:prstGeom prst="rect">
            <a:avLst/>
          </a:prstGeom>
        </p:spPr>
        <p:txBody>
          <a:bodyPr wrap="square" lIns="0" tIns="0" rIns="0" bIns="0" rtlCol="0" anchor="t">
            <a:spAutoFit/>
          </a:bodyPr>
          <a:lstStyle/>
          <a:p>
            <a:pPr algn="l">
              <a:lnSpc>
                <a:spcPts val="5566"/>
              </a:lnSpc>
              <a:spcBef>
                <a:spcPct val="0"/>
              </a:spcBef>
            </a:pPr>
            <a:r>
              <a:rPr lang="en-US" sz="5154" spc="649" dirty="0">
                <a:solidFill>
                  <a:srgbClr val="FFFFFF"/>
                </a:solidFill>
                <a:latin typeface="HK Modular"/>
                <a:ea typeface="HK Modular"/>
                <a:cs typeface="HK Modular"/>
                <a:sym typeface="HK Modular"/>
              </a:rPr>
              <a:t>CONCLUSION</a:t>
            </a:r>
          </a:p>
        </p:txBody>
      </p:sp>
      <p:sp>
        <p:nvSpPr>
          <p:cNvPr id="29" name="TextBox 29"/>
          <p:cNvSpPr txBox="1"/>
          <p:nvPr/>
        </p:nvSpPr>
        <p:spPr>
          <a:xfrm>
            <a:off x="1659150" y="4093191"/>
            <a:ext cx="7099878" cy="3490636"/>
          </a:xfrm>
          <a:prstGeom prst="rect">
            <a:avLst/>
          </a:prstGeom>
        </p:spPr>
        <p:txBody>
          <a:bodyPr wrap="square" lIns="0" tIns="0" rIns="0" bIns="0" rtlCol="0" anchor="t">
            <a:spAutoFit/>
          </a:bodyPr>
          <a:lstStyle/>
          <a:p>
            <a:r>
              <a:rPr lang="en-US" sz="2062" dirty="0">
                <a:solidFill>
                  <a:srgbClr val="FFFFFF"/>
                </a:solidFill>
                <a:latin typeface="Poppins Light"/>
                <a:cs typeface="Poppins Light"/>
              </a:rPr>
              <a:t>Emergency vehicle preemption (EVP) systems significantly reduce emergency response times and improve safety by granting emergency vehicles right-of-way through signalized intersections, but their conclusion must balance these benefits with minimizing disruption to general traffic through optimized routing and intelligent signal management strategies. Future progress will focus on sophisticated algorithms and integrated connectivity for even smoother operations and broader network-wide impact. </a:t>
            </a:r>
          </a:p>
        </p:txBody>
      </p:sp>
      <p:sp>
        <p:nvSpPr>
          <p:cNvPr id="38" name="TextBox 17">
            <a:extLst>
              <a:ext uri="{FF2B5EF4-FFF2-40B4-BE49-F238E27FC236}">
                <a16:creationId xmlns:a16="http://schemas.microsoft.com/office/drawing/2014/main" id="{FDD1A35C-8C19-D0B4-02CA-9F0C313B4935}"/>
              </a:ext>
            </a:extLst>
          </p:cNvPr>
          <p:cNvSpPr txBox="1"/>
          <p:nvPr/>
        </p:nvSpPr>
        <p:spPr>
          <a:xfrm>
            <a:off x="11087099" y="5412241"/>
            <a:ext cx="10668001" cy="1275422"/>
          </a:xfrm>
          <a:prstGeom prst="rect">
            <a:avLst/>
          </a:prstGeom>
        </p:spPr>
        <p:txBody>
          <a:bodyPr lIns="50800" tIns="50800" rIns="50800" bIns="50800" rtlCol="0" anchor="ctr"/>
          <a:lstStyle/>
          <a:p>
            <a:pPr algn="ctr">
              <a:lnSpc>
                <a:spcPts val="1917"/>
              </a:lnSpc>
            </a:pPr>
            <a:endParaRPr/>
          </a:p>
        </p:txBody>
      </p:sp>
      <p:grpSp>
        <p:nvGrpSpPr>
          <p:cNvPr id="59" name="Group 58">
            <a:extLst>
              <a:ext uri="{FF2B5EF4-FFF2-40B4-BE49-F238E27FC236}">
                <a16:creationId xmlns:a16="http://schemas.microsoft.com/office/drawing/2014/main" id="{28A37977-5402-A841-3ABD-B816C2EA62D9}"/>
              </a:ext>
            </a:extLst>
          </p:cNvPr>
          <p:cNvGrpSpPr/>
          <p:nvPr/>
        </p:nvGrpSpPr>
        <p:grpSpPr>
          <a:xfrm>
            <a:off x="10439400" y="4333842"/>
            <a:ext cx="6198163" cy="3997771"/>
            <a:chOff x="10508762" y="4333842"/>
            <a:chExt cx="6198163" cy="3997771"/>
          </a:xfrm>
        </p:grpSpPr>
        <p:sp>
          <p:nvSpPr>
            <p:cNvPr id="37" name="Freeform 16">
              <a:extLst>
                <a:ext uri="{FF2B5EF4-FFF2-40B4-BE49-F238E27FC236}">
                  <a16:creationId xmlns:a16="http://schemas.microsoft.com/office/drawing/2014/main" id="{BC91B3C8-8329-E13B-6017-931C7EADDC52}"/>
                </a:ext>
              </a:extLst>
            </p:cNvPr>
            <p:cNvSpPr/>
            <p:nvPr/>
          </p:nvSpPr>
          <p:spPr>
            <a:xfrm>
              <a:off x="10508762" y="4333842"/>
              <a:ext cx="6198162" cy="1275422"/>
            </a:xfrm>
            <a:custGeom>
              <a:avLst/>
              <a:gdLst/>
              <a:ahLst/>
              <a:cxnLst/>
              <a:rect l="l" t="t" r="r" b="b"/>
              <a:pathLst>
                <a:path w="5390069" h="690318">
                  <a:moveTo>
                    <a:pt x="0" y="0"/>
                  </a:moveTo>
                  <a:lnTo>
                    <a:pt x="5390069" y="0"/>
                  </a:lnTo>
                  <a:lnTo>
                    <a:pt x="5390069" y="690318"/>
                  </a:lnTo>
                  <a:lnTo>
                    <a:pt x="0" y="69031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txBody>
            <a:bodyPr/>
            <a:lstStyle/>
            <a:p>
              <a:endParaRPr lang="en-IN"/>
            </a:p>
          </p:txBody>
        </p:sp>
        <p:sp>
          <p:nvSpPr>
            <p:cNvPr id="39" name="TextBox 26">
              <a:extLst>
                <a:ext uri="{FF2B5EF4-FFF2-40B4-BE49-F238E27FC236}">
                  <a16:creationId xmlns:a16="http://schemas.microsoft.com/office/drawing/2014/main" id="{665BEC46-7A62-7010-CA38-36E4E1271E3A}"/>
                </a:ext>
              </a:extLst>
            </p:cNvPr>
            <p:cNvSpPr txBox="1"/>
            <p:nvPr/>
          </p:nvSpPr>
          <p:spPr>
            <a:xfrm>
              <a:off x="12186615" y="4641974"/>
              <a:ext cx="3307690" cy="747705"/>
            </a:xfrm>
            <a:prstGeom prst="rect">
              <a:avLst/>
            </a:prstGeom>
          </p:spPr>
          <p:txBody>
            <a:bodyPr wrap="square" lIns="0" tIns="0" rIns="0" bIns="0" rtlCol="0" anchor="t">
              <a:spAutoFit/>
            </a:bodyPr>
            <a:lstStyle/>
            <a:p>
              <a:pPr algn="ctr">
                <a:lnSpc>
                  <a:spcPts val="2915"/>
                </a:lnSpc>
                <a:spcBef>
                  <a:spcPct val="0"/>
                </a:spcBef>
              </a:pPr>
              <a:r>
                <a:rPr lang="en-US" sz="2699" b="1" dirty="0">
                  <a:solidFill>
                    <a:srgbClr val="FFFFFF"/>
                  </a:solidFill>
                  <a:latin typeface="Poppins Semi-Bold"/>
                  <a:ea typeface="Poppins Semi-Bold"/>
                  <a:cs typeface="Poppins Semi-Bold"/>
                  <a:sym typeface="Poppins Semi-Bold"/>
                </a:rPr>
                <a:t>Faster and Safe Response</a:t>
              </a:r>
            </a:p>
          </p:txBody>
        </p:sp>
        <p:sp>
          <p:nvSpPr>
            <p:cNvPr id="43" name="Freeform 16">
              <a:extLst>
                <a:ext uri="{FF2B5EF4-FFF2-40B4-BE49-F238E27FC236}">
                  <a16:creationId xmlns:a16="http://schemas.microsoft.com/office/drawing/2014/main" id="{5D84E2D3-95AF-9F16-C8E5-B307311C6153}"/>
                </a:ext>
              </a:extLst>
            </p:cNvPr>
            <p:cNvSpPr/>
            <p:nvPr/>
          </p:nvSpPr>
          <p:spPr>
            <a:xfrm>
              <a:off x="10508762" y="5670694"/>
              <a:ext cx="6198163" cy="1275422"/>
            </a:xfrm>
            <a:custGeom>
              <a:avLst/>
              <a:gdLst/>
              <a:ahLst/>
              <a:cxnLst/>
              <a:rect l="l" t="t" r="r" b="b"/>
              <a:pathLst>
                <a:path w="5390069" h="690318">
                  <a:moveTo>
                    <a:pt x="0" y="0"/>
                  </a:moveTo>
                  <a:lnTo>
                    <a:pt x="5390069" y="0"/>
                  </a:lnTo>
                  <a:lnTo>
                    <a:pt x="5390069" y="690318"/>
                  </a:lnTo>
                  <a:lnTo>
                    <a:pt x="0" y="69031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44" name="TextBox 26">
              <a:extLst>
                <a:ext uri="{FF2B5EF4-FFF2-40B4-BE49-F238E27FC236}">
                  <a16:creationId xmlns:a16="http://schemas.microsoft.com/office/drawing/2014/main" id="{B096C6A3-49D5-CC45-23BB-A04FA6D14BA6}"/>
                </a:ext>
              </a:extLst>
            </p:cNvPr>
            <p:cNvSpPr txBox="1"/>
            <p:nvPr/>
          </p:nvSpPr>
          <p:spPr>
            <a:xfrm>
              <a:off x="12273133" y="5978262"/>
              <a:ext cx="3307690" cy="747705"/>
            </a:xfrm>
            <a:prstGeom prst="rect">
              <a:avLst/>
            </a:prstGeom>
          </p:spPr>
          <p:txBody>
            <a:bodyPr wrap="square" lIns="0" tIns="0" rIns="0" bIns="0" rtlCol="0" anchor="t">
              <a:spAutoFit/>
            </a:bodyPr>
            <a:lstStyle/>
            <a:p>
              <a:pPr algn="ctr">
                <a:lnSpc>
                  <a:spcPts val="2915"/>
                </a:lnSpc>
                <a:spcBef>
                  <a:spcPct val="0"/>
                </a:spcBef>
              </a:pPr>
              <a:r>
                <a:rPr lang="en-US" sz="2699" b="1" dirty="0">
                  <a:solidFill>
                    <a:srgbClr val="FFFFFF"/>
                  </a:solidFill>
                  <a:latin typeface="Poppins Semi-Bold"/>
                  <a:ea typeface="Poppins Semi-Bold"/>
                  <a:cs typeface="Poppins Semi-Bold"/>
                  <a:sym typeface="Poppins Semi-Bold"/>
                </a:rPr>
                <a:t>Reduced Accidents</a:t>
              </a:r>
            </a:p>
          </p:txBody>
        </p:sp>
        <p:sp>
          <p:nvSpPr>
            <p:cNvPr id="46" name="Freeform 16">
              <a:extLst>
                <a:ext uri="{FF2B5EF4-FFF2-40B4-BE49-F238E27FC236}">
                  <a16:creationId xmlns:a16="http://schemas.microsoft.com/office/drawing/2014/main" id="{4D19C9A0-512C-9A97-CFAF-660BFACE53C7}"/>
                </a:ext>
              </a:extLst>
            </p:cNvPr>
            <p:cNvSpPr/>
            <p:nvPr/>
          </p:nvSpPr>
          <p:spPr>
            <a:xfrm>
              <a:off x="10629251" y="7056191"/>
              <a:ext cx="6077673" cy="1275422"/>
            </a:xfrm>
            <a:custGeom>
              <a:avLst/>
              <a:gdLst/>
              <a:ahLst/>
              <a:cxnLst/>
              <a:rect l="l" t="t" r="r" b="b"/>
              <a:pathLst>
                <a:path w="5390069" h="690318">
                  <a:moveTo>
                    <a:pt x="0" y="0"/>
                  </a:moveTo>
                  <a:lnTo>
                    <a:pt x="5390069" y="0"/>
                  </a:lnTo>
                  <a:lnTo>
                    <a:pt x="5390069" y="690318"/>
                  </a:lnTo>
                  <a:lnTo>
                    <a:pt x="0" y="69031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47" name="TextBox 26">
              <a:extLst>
                <a:ext uri="{FF2B5EF4-FFF2-40B4-BE49-F238E27FC236}">
                  <a16:creationId xmlns:a16="http://schemas.microsoft.com/office/drawing/2014/main" id="{3EC61A2C-94A9-9E67-BDD8-E64D414C93A5}"/>
                </a:ext>
              </a:extLst>
            </p:cNvPr>
            <p:cNvSpPr txBox="1"/>
            <p:nvPr/>
          </p:nvSpPr>
          <p:spPr>
            <a:xfrm>
              <a:off x="12266221" y="7364323"/>
              <a:ext cx="3307690" cy="747705"/>
            </a:xfrm>
            <a:prstGeom prst="rect">
              <a:avLst/>
            </a:prstGeom>
          </p:spPr>
          <p:txBody>
            <a:bodyPr wrap="square" lIns="0" tIns="0" rIns="0" bIns="0" rtlCol="0" anchor="t">
              <a:spAutoFit/>
            </a:bodyPr>
            <a:lstStyle/>
            <a:p>
              <a:pPr algn="ctr">
                <a:lnSpc>
                  <a:spcPts val="2915"/>
                </a:lnSpc>
                <a:spcBef>
                  <a:spcPct val="0"/>
                </a:spcBef>
              </a:pPr>
              <a:r>
                <a:rPr lang="en-US" sz="2699" b="1" dirty="0">
                  <a:solidFill>
                    <a:srgbClr val="FFFFFF"/>
                  </a:solidFill>
                  <a:latin typeface="Poppins Semi-Bold"/>
                  <a:ea typeface="Poppins Semi-Bold"/>
                  <a:cs typeface="Poppins Semi-Bold"/>
                  <a:sym typeface="Poppins Semi-Bold"/>
                </a:rPr>
                <a:t>Improved Efficiency</a:t>
              </a:r>
            </a:p>
          </p:txBody>
        </p:sp>
      </p:grpSp>
      <p:grpSp>
        <p:nvGrpSpPr>
          <p:cNvPr id="60" name="Group 59">
            <a:extLst>
              <a:ext uri="{FF2B5EF4-FFF2-40B4-BE49-F238E27FC236}">
                <a16:creationId xmlns:a16="http://schemas.microsoft.com/office/drawing/2014/main" id="{C0B175BC-E19E-1182-F32E-3C318611A3CA}"/>
              </a:ext>
            </a:extLst>
          </p:cNvPr>
          <p:cNvGrpSpPr/>
          <p:nvPr/>
        </p:nvGrpSpPr>
        <p:grpSpPr>
          <a:xfrm>
            <a:off x="8759028" y="1912505"/>
            <a:ext cx="9847454" cy="1637824"/>
            <a:chOff x="8759028" y="1912505"/>
            <a:chExt cx="9847454" cy="1637824"/>
          </a:xfrm>
        </p:grpSpPr>
        <p:grpSp>
          <p:nvGrpSpPr>
            <p:cNvPr id="31" name="Group 30">
              <a:extLst>
                <a:ext uri="{FF2B5EF4-FFF2-40B4-BE49-F238E27FC236}">
                  <a16:creationId xmlns:a16="http://schemas.microsoft.com/office/drawing/2014/main" id="{DE2056AC-F367-0A1D-0B0F-34E4AA3A5E4A}"/>
                </a:ext>
              </a:extLst>
            </p:cNvPr>
            <p:cNvGrpSpPr/>
            <p:nvPr/>
          </p:nvGrpSpPr>
          <p:grpSpPr>
            <a:xfrm>
              <a:off x="8759028" y="1912506"/>
              <a:ext cx="7629415" cy="1637823"/>
              <a:chOff x="5672852" y="4141698"/>
              <a:chExt cx="20465418" cy="1637823"/>
            </a:xfrm>
          </p:grpSpPr>
          <p:grpSp>
            <p:nvGrpSpPr>
              <p:cNvPr id="32" name="Group 14">
                <a:extLst>
                  <a:ext uri="{FF2B5EF4-FFF2-40B4-BE49-F238E27FC236}">
                    <a16:creationId xmlns:a16="http://schemas.microsoft.com/office/drawing/2014/main" id="{F4B6CD3C-DA36-6A8B-8FAE-DC6EAA93F830}"/>
                  </a:ext>
                </a:extLst>
              </p:cNvPr>
              <p:cNvGrpSpPr/>
              <p:nvPr/>
            </p:nvGrpSpPr>
            <p:grpSpPr>
              <a:xfrm>
                <a:off x="5672852" y="4141698"/>
                <a:ext cx="20465418" cy="1637823"/>
                <a:chOff x="0" y="0"/>
                <a:chExt cx="5390069" cy="431361"/>
              </a:xfrm>
            </p:grpSpPr>
            <p:sp>
              <p:nvSpPr>
                <p:cNvPr id="34" name="Freeform 15">
                  <a:extLst>
                    <a:ext uri="{FF2B5EF4-FFF2-40B4-BE49-F238E27FC236}">
                      <a16:creationId xmlns:a16="http://schemas.microsoft.com/office/drawing/2014/main" id="{7A3AEF2B-3974-9AD0-DDA7-5B6E5FAA8C51}"/>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35" name="TextBox 16">
                  <a:extLst>
                    <a:ext uri="{FF2B5EF4-FFF2-40B4-BE49-F238E27FC236}">
                      <a16:creationId xmlns:a16="http://schemas.microsoft.com/office/drawing/2014/main" id="{490EA133-183A-7B8D-5053-EA606041624C}"/>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33" name="TextBox 27">
                <a:extLst>
                  <a:ext uri="{FF2B5EF4-FFF2-40B4-BE49-F238E27FC236}">
                    <a16:creationId xmlns:a16="http://schemas.microsoft.com/office/drawing/2014/main" id="{7D2CFF65-AA29-D7AC-2613-ADC8E117ACE8}"/>
                  </a:ext>
                </a:extLst>
              </p:cNvPr>
              <p:cNvSpPr txBox="1"/>
              <p:nvPr/>
            </p:nvSpPr>
            <p:spPr>
              <a:xfrm>
                <a:off x="7273385" y="4640008"/>
                <a:ext cx="10544043" cy="641201"/>
              </a:xfrm>
              <a:prstGeom prst="rect">
                <a:avLst/>
              </a:prstGeom>
            </p:spPr>
            <p:txBody>
              <a:bodyPr wrap="square" lIns="0" tIns="0" rIns="0" bIns="0" rtlCol="0" anchor="t">
                <a:spAutoFit/>
              </a:bodyPr>
              <a:lstStyle/>
              <a:p>
                <a:pPr algn="l">
                  <a:lnSpc>
                    <a:spcPts val="5016"/>
                  </a:lnSpc>
                  <a:spcBef>
                    <a:spcPct val="0"/>
                  </a:spcBef>
                </a:pPr>
                <a:endParaRPr lang="en-US" sz="4644" spc="585" dirty="0">
                  <a:solidFill>
                    <a:srgbClr val="FFFFFF"/>
                  </a:solidFill>
                  <a:latin typeface="HK Modular"/>
                  <a:ea typeface="HK Modular"/>
                  <a:cs typeface="HK Modular"/>
                  <a:sym typeface="HK Modular"/>
                </a:endParaRPr>
              </a:p>
            </p:txBody>
          </p:sp>
        </p:grpSp>
        <p:sp>
          <p:nvSpPr>
            <p:cNvPr id="57" name="Freeform 15">
              <a:extLst>
                <a:ext uri="{FF2B5EF4-FFF2-40B4-BE49-F238E27FC236}">
                  <a16:creationId xmlns:a16="http://schemas.microsoft.com/office/drawing/2014/main" id="{849CC1DF-3521-5235-CEC2-F2EE86240D6E}"/>
                </a:ext>
              </a:extLst>
            </p:cNvPr>
            <p:cNvSpPr/>
            <p:nvPr/>
          </p:nvSpPr>
          <p:spPr>
            <a:xfrm rot="10800000">
              <a:off x="10905875" y="1912505"/>
              <a:ext cx="7700607" cy="1637823"/>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49" name="TextBox 28">
              <a:extLst>
                <a:ext uri="{FF2B5EF4-FFF2-40B4-BE49-F238E27FC236}">
                  <a16:creationId xmlns:a16="http://schemas.microsoft.com/office/drawing/2014/main" id="{DF30EC75-7CD0-0BE6-F142-314B793FB04F}"/>
                </a:ext>
              </a:extLst>
            </p:cNvPr>
            <p:cNvSpPr txBox="1"/>
            <p:nvPr/>
          </p:nvSpPr>
          <p:spPr>
            <a:xfrm>
              <a:off x="10449281" y="2396872"/>
              <a:ext cx="6851859" cy="718145"/>
            </a:xfrm>
            <a:prstGeom prst="rect">
              <a:avLst/>
            </a:prstGeom>
          </p:spPr>
          <p:txBody>
            <a:bodyPr lIns="0" tIns="0" rIns="0" bIns="0" rtlCol="0" anchor="t">
              <a:spAutoFit/>
            </a:bodyPr>
            <a:lstStyle/>
            <a:p>
              <a:pPr algn="ctr">
                <a:lnSpc>
                  <a:spcPts val="5566"/>
                </a:lnSpc>
                <a:spcBef>
                  <a:spcPct val="0"/>
                </a:spcBef>
              </a:pPr>
              <a:r>
                <a:rPr lang="en-US" sz="4800" spc="649" dirty="0">
                  <a:solidFill>
                    <a:srgbClr val="FFFFFF"/>
                  </a:solidFill>
                  <a:latin typeface="HK Modular"/>
                  <a:ea typeface="HK Modular"/>
                  <a:cs typeface="HK Modular"/>
                  <a:sym typeface="HK Modular"/>
                </a:rPr>
                <a:t>OUTCOME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IN" dirty="0"/>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391939" y="859732"/>
            <a:ext cx="62331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14</a:t>
            </a:r>
          </a:p>
        </p:txBody>
      </p:sp>
      <p:sp>
        <p:nvSpPr>
          <p:cNvPr id="15" name="TextBox 15"/>
          <p:cNvSpPr txBox="1"/>
          <p:nvPr/>
        </p:nvSpPr>
        <p:spPr>
          <a:xfrm>
            <a:off x="3628799" y="4197366"/>
            <a:ext cx="11030402" cy="884858"/>
          </a:xfrm>
          <a:prstGeom prst="rect">
            <a:avLst/>
          </a:prstGeom>
        </p:spPr>
        <p:txBody>
          <a:bodyPr lIns="0" tIns="0" rIns="0" bIns="0" rtlCol="0" anchor="t">
            <a:spAutoFit/>
          </a:bodyPr>
          <a:lstStyle/>
          <a:p>
            <a:pPr algn="ctr">
              <a:lnSpc>
                <a:spcPts val="6947"/>
              </a:lnSpc>
            </a:pPr>
            <a:r>
              <a:rPr lang="en-US" sz="7530" spc="810" dirty="0">
                <a:solidFill>
                  <a:srgbClr val="FFFFFF"/>
                </a:solidFill>
                <a:latin typeface="HK Modular"/>
                <a:ea typeface="HK Modular"/>
                <a:cs typeface="HK Modular"/>
                <a:sym typeface="HK Modular"/>
              </a:rPr>
              <a:t>THANK YOU</a:t>
            </a:r>
          </a:p>
        </p:txBody>
      </p:sp>
      <p:grpSp>
        <p:nvGrpSpPr>
          <p:cNvPr id="20" name="Group 19">
            <a:extLst>
              <a:ext uri="{FF2B5EF4-FFF2-40B4-BE49-F238E27FC236}">
                <a16:creationId xmlns:a16="http://schemas.microsoft.com/office/drawing/2014/main" id="{F1D584EF-B9B7-58AC-150C-44C20EC20FE6}"/>
              </a:ext>
            </a:extLst>
          </p:cNvPr>
          <p:cNvGrpSpPr/>
          <p:nvPr/>
        </p:nvGrpSpPr>
        <p:grpSpPr>
          <a:xfrm>
            <a:off x="5943600" y="3015911"/>
            <a:ext cx="7194755" cy="476426"/>
            <a:chOff x="6978445" y="2698354"/>
            <a:chExt cx="7194755" cy="476426"/>
          </a:xfrm>
        </p:grpSpPr>
        <p:sp>
          <p:nvSpPr>
            <p:cNvPr id="21" name="Freeform 10">
              <a:extLst>
                <a:ext uri="{FF2B5EF4-FFF2-40B4-BE49-F238E27FC236}">
                  <a16:creationId xmlns:a16="http://schemas.microsoft.com/office/drawing/2014/main" id="{820395CD-2D3B-E1A7-0717-B9A3C7FF25E0}"/>
                </a:ext>
              </a:extLst>
            </p:cNvPr>
            <p:cNvSpPr/>
            <p:nvPr/>
          </p:nvSpPr>
          <p:spPr>
            <a:xfrm>
              <a:off x="6978445" y="2698354"/>
              <a:ext cx="476426" cy="476426"/>
            </a:xfrm>
            <a:custGeom>
              <a:avLst/>
              <a:gdLst/>
              <a:ahLst/>
              <a:cxnLst/>
              <a:rect l="l" t="t" r="r" b="b"/>
              <a:pathLst>
                <a:path w="476426" h="476426">
                  <a:moveTo>
                    <a:pt x="0" y="0"/>
                  </a:moveTo>
                  <a:lnTo>
                    <a:pt x="476427" y="0"/>
                  </a:lnTo>
                  <a:lnTo>
                    <a:pt x="476427" y="476426"/>
                  </a:lnTo>
                  <a:lnTo>
                    <a:pt x="0" y="476426"/>
                  </a:lnTo>
                  <a:lnTo>
                    <a:pt x="0" y="0"/>
                  </a:lnTo>
                  <a:close/>
                </a:path>
              </a:pathLst>
            </a:custGeom>
            <a:blipFill>
              <a:blip r:embed="rId5">
                <a:alphaModFix amt="68000"/>
                <a:extLst>
                  <a:ext uri="{96DAC541-7B7A-43D3-8B79-37D633B846F1}">
                    <asvg:svgBlip xmlns:asvg="http://schemas.microsoft.com/office/drawing/2016/SVG/main" r:embed="rId6"/>
                  </a:ext>
                </a:extLst>
              </a:blip>
              <a:stretch>
                <a:fillRect/>
              </a:stretch>
            </a:blipFill>
          </p:spPr>
        </p:sp>
        <p:sp>
          <p:nvSpPr>
            <p:cNvPr id="22" name="TextBox 24">
              <a:extLst>
                <a:ext uri="{FF2B5EF4-FFF2-40B4-BE49-F238E27FC236}">
                  <a16:creationId xmlns:a16="http://schemas.microsoft.com/office/drawing/2014/main" id="{4A13AA90-885E-FBD9-A989-6F5ABB7F5407}"/>
                </a:ext>
              </a:extLst>
            </p:cNvPr>
            <p:cNvSpPr txBox="1"/>
            <p:nvPr/>
          </p:nvSpPr>
          <p:spPr>
            <a:xfrm>
              <a:off x="7723832" y="2868642"/>
              <a:ext cx="6449368" cy="277448"/>
            </a:xfrm>
            <a:prstGeom prst="rect">
              <a:avLst/>
            </a:prstGeom>
          </p:spPr>
          <p:txBody>
            <a:bodyPr wrap="square" lIns="0" tIns="0" rIns="0" bIns="0" rtlCol="0" anchor="t">
              <a:spAutoFit/>
            </a:bodyPr>
            <a:lstStyle/>
            <a:p>
              <a:pPr algn="l">
                <a:lnSpc>
                  <a:spcPts val="2119"/>
                </a:lnSpc>
                <a:spcBef>
                  <a:spcPct val="0"/>
                </a:spcBef>
              </a:pPr>
              <a:r>
                <a:rPr lang="en-US" sz="1962" dirty="0">
                  <a:solidFill>
                    <a:srgbClr val="FFFFFF">
                      <a:alpha val="80784"/>
                    </a:srgbClr>
                  </a:solidFill>
                  <a:latin typeface="Horizon"/>
                  <a:ea typeface="Horizon"/>
                  <a:cs typeface="Horizon"/>
                  <a:sym typeface="Horizon"/>
                </a:rPr>
                <a:t>PSAT SYSTEM LEVEL DESIGN</a:t>
              </a:r>
            </a:p>
          </p:txBody>
        </p:sp>
      </p:grpSp>
      <p:grpSp>
        <p:nvGrpSpPr>
          <p:cNvPr id="23" name="Group 22">
            <a:extLst>
              <a:ext uri="{FF2B5EF4-FFF2-40B4-BE49-F238E27FC236}">
                <a16:creationId xmlns:a16="http://schemas.microsoft.com/office/drawing/2014/main" id="{796D9C2F-5F9D-4D96-8D12-0C8F6B67C825}"/>
              </a:ext>
            </a:extLst>
          </p:cNvPr>
          <p:cNvGrpSpPr/>
          <p:nvPr/>
        </p:nvGrpSpPr>
        <p:grpSpPr>
          <a:xfrm>
            <a:off x="4457700" y="7124700"/>
            <a:ext cx="9372599" cy="842077"/>
            <a:chOff x="4191000" y="8648700"/>
            <a:chExt cx="9372599" cy="842077"/>
          </a:xfrm>
        </p:grpSpPr>
        <p:sp>
          <p:nvSpPr>
            <p:cNvPr id="24" name="Freeform 6">
              <a:extLst>
                <a:ext uri="{FF2B5EF4-FFF2-40B4-BE49-F238E27FC236}">
                  <a16:creationId xmlns:a16="http://schemas.microsoft.com/office/drawing/2014/main" id="{B1BB9C13-C826-CD56-539C-BF2E8E07F52A}"/>
                </a:ext>
              </a:extLst>
            </p:cNvPr>
            <p:cNvSpPr/>
            <p:nvPr/>
          </p:nvSpPr>
          <p:spPr>
            <a:xfrm>
              <a:off x="4191000" y="8648700"/>
              <a:ext cx="9372599" cy="842077"/>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2">
              <a:extLst>
                <a:ext uri="{FF2B5EF4-FFF2-40B4-BE49-F238E27FC236}">
                  <a16:creationId xmlns:a16="http://schemas.microsoft.com/office/drawing/2014/main" id="{67145C79-CC3F-8397-251A-413972466C27}"/>
                </a:ext>
              </a:extLst>
            </p:cNvPr>
            <p:cNvSpPr txBox="1"/>
            <p:nvPr/>
          </p:nvSpPr>
          <p:spPr>
            <a:xfrm>
              <a:off x="5154847" y="8953500"/>
              <a:ext cx="7447429" cy="246478"/>
            </a:xfrm>
            <a:prstGeom prst="rect">
              <a:avLst/>
            </a:prstGeom>
          </p:spPr>
          <p:txBody>
            <a:bodyPr wrap="square" lIns="0" tIns="0" rIns="0" bIns="0" rtlCol="0" anchor="t">
              <a:spAutoFit/>
            </a:bodyPr>
            <a:lstStyle/>
            <a:p>
              <a:pPr algn="ctr">
                <a:lnSpc>
                  <a:spcPts val="1917"/>
                </a:lnSpc>
                <a:spcBef>
                  <a:spcPct val="0"/>
                </a:spcBef>
              </a:pPr>
              <a:r>
                <a:rPr lang="en-US" sz="1775" dirty="0">
                  <a:solidFill>
                    <a:schemeClr val="bg1"/>
                  </a:solidFill>
                  <a:latin typeface="Poppins Light"/>
                  <a:ea typeface="Poppins Light"/>
                  <a:cs typeface="Poppins Light"/>
                  <a:sym typeface="Poppins Light"/>
                  <a:hlinkClick r:id="rId9">
                    <a:extLst>
                      <a:ext uri="{A12FA001-AC4F-418D-AE19-62706E023703}">
                        <ahyp:hlinkClr xmlns:ahyp="http://schemas.microsoft.com/office/drawing/2018/hyperlinkcolor" val="tx"/>
                      </a:ext>
                    </a:extLst>
                  </a:hlinkClick>
                </a:rPr>
                <a:t>https://github.com/NishitNfreak/Emergency_Vehicle_Prioritization</a:t>
              </a:r>
              <a:endParaRPr lang="en-US" sz="1775" dirty="0">
                <a:solidFill>
                  <a:schemeClr val="bg1"/>
                </a:solidFill>
                <a:latin typeface="Poppins Light"/>
                <a:ea typeface="Poppins Light"/>
                <a:cs typeface="Poppins Light"/>
                <a:sym typeface="Poppins Light"/>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2</a:t>
            </a:r>
          </a:p>
        </p:txBody>
      </p:sp>
      <p:sp>
        <p:nvSpPr>
          <p:cNvPr id="29" name="TextBox 29"/>
          <p:cNvSpPr txBox="1"/>
          <p:nvPr/>
        </p:nvSpPr>
        <p:spPr>
          <a:xfrm>
            <a:off x="3542756" y="1794973"/>
            <a:ext cx="11275121" cy="879863"/>
          </a:xfrm>
          <a:prstGeom prst="rect">
            <a:avLst/>
          </a:prstGeom>
        </p:spPr>
        <p:txBody>
          <a:bodyPr lIns="0" tIns="0" rIns="0" bIns="0" rtlCol="0" anchor="t">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about us</a:t>
            </a:r>
          </a:p>
        </p:txBody>
      </p:sp>
      <p:grpSp>
        <p:nvGrpSpPr>
          <p:cNvPr id="51" name="Group 50">
            <a:extLst>
              <a:ext uri="{FF2B5EF4-FFF2-40B4-BE49-F238E27FC236}">
                <a16:creationId xmlns:a16="http://schemas.microsoft.com/office/drawing/2014/main" id="{4AFE8004-67EA-F319-284F-52EE0B5616D3}"/>
              </a:ext>
            </a:extLst>
          </p:cNvPr>
          <p:cNvGrpSpPr/>
          <p:nvPr/>
        </p:nvGrpSpPr>
        <p:grpSpPr>
          <a:xfrm>
            <a:off x="1194692" y="3637513"/>
            <a:ext cx="3927268" cy="4007110"/>
            <a:chOff x="1633134" y="3425372"/>
            <a:chExt cx="3927268" cy="4007110"/>
          </a:xfrm>
        </p:grpSpPr>
        <p:grpSp>
          <p:nvGrpSpPr>
            <p:cNvPr id="49" name="Group 48">
              <a:extLst>
                <a:ext uri="{FF2B5EF4-FFF2-40B4-BE49-F238E27FC236}">
                  <a16:creationId xmlns:a16="http://schemas.microsoft.com/office/drawing/2014/main" id="{DBCB2875-7A6D-021B-9A4A-AAB6D196456C}"/>
                </a:ext>
              </a:extLst>
            </p:cNvPr>
            <p:cNvGrpSpPr/>
            <p:nvPr/>
          </p:nvGrpSpPr>
          <p:grpSpPr>
            <a:xfrm>
              <a:off x="1633134" y="6329074"/>
              <a:ext cx="3927268" cy="1103408"/>
              <a:chOff x="2143446" y="6963899"/>
              <a:chExt cx="3927268" cy="1103408"/>
            </a:xfrm>
          </p:grpSpPr>
          <p:grpSp>
            <p:nvGrpSpPr>
              <p:cNvPr id="21" name="Group 21"/>
              <p:cNvGrpSpPr/>
              <p:nvPr/>
            </p:nvGrpSpPr>
            <p:grpSpPr>
              <a:xfrm>
                <a:off x="2143446" y="6963899"/>
                <a:ext cx="3927268" cy="1103408"/>
                <a:chOff x="0" y="0"/>
                <a:chExt cx="1034342" cy="290609"/>
              </a:xfrm>
            </p:grpSpPr>
            <p:sp>
              <p:nvSpPr>
                <p:cNvPr id="22" name="Freeform 22"/>
                <p:cNvSpPr/>
                <p:nvPr/>
              </p:nvSpPr>
              <p:spPr>
                <a:xfrm>
                  <a:off x="0" y="0"/>
                  <a:ext cx="1034342" cy="230436"/>
                </a:xfrm>
                <a:custGeom>
                  <a:avLst/>
                  <a:gdLst/>
                  <a:ahLst/>
                  <a:cxnLst/>
                  <a:rect l="l" t="t" r="r" b="b"/>
                  <a:pathLst>
                    <a:path w="1034342" h="290609">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23" name="TextBox 23"/>
                <p:cNvSpPr txBox="1"/>
                <p:nvPr/>
              </p:nvSpPr>
              <p:spPr>
                <a:xfrm>
                  <a:off x="0" y="0"/>
                  <a:ext cx="1034342" cy="290609"/>
                </a:xfrm>
                <a:prstGeom prst="rect">
                  <a:avLst/>
                </a:prstGeom>
              </p:spPr>
              <p:txBody>
                <a:bodyPr lIns="50800" tIns="50800" rIns="50800" bIns="50800" rtlCol="0" anchor="ctr"/>
                <a:lstStyle/>
                <a:p>
                  <a:pPr algn="ctr">
                    <a:lnSpc>
                      <a:spcPts val="1917"/>
                    </a:lnSpc>
                  </a:pPr>
                  <a:endParaRPr/>
                </a:p>
              </p:txBody>
            </p:sp>
          </p:grpSp>
          <p:sp>
            <p:nvSpPr>
              <p:cNvPr id="36" name="TextBox 36"/>
              <p:cNvSpPr txBox="1"/>
              <p:nvPr/>
            </p:nvSpPr>
            <p:spPr>
              <a:xfrm>
                <a:off x="2944485" y="7515603"/>
                <a:ext cx="2239282" cy="193323"/>
              </a:xfrm>
              <a:prstGeom prst="rect">
                <a:avLst/>
              </a:prstGeom>
            </p:spPr>
            <p:txBody>
              <a:bodyPr lIns="0" tIns="0" rIns="0" bIns="0" rtlCol="0" anchor="t">
                <a:spAutoFit/>
              </a:bodyPr>
              <a:lstStyle/>
              <a:p>
                <a:pPr algn="ctr">
                  <a:lnSpc>
                    <a:spcPts val="1476"/>
                  </a:lnSpc>
                  <a:spcBef>
                    <a:spcPct val="0"/>
                  </a:spcBef>
                </a:pPr>
                <a:r>
                  <a:rPr lang="en-US" sz="1366" dirty="0">
                    <a:solidFill>
                      <a:srgbClr val="FFFFFF"/>
                    </a:solidFill>
                    <a:latin typeface="Poppins"/>
                    <a:ea typeface="Poppins"/>
                    <a:cs typeface="Poppins"/>
                    <a:sym typeface="Poppins"/>
                  </a:rPr>
                  <a:t>BL.EN.U4ECE25125</a:t>
                </a:r>
              </a:p>
            </p:txBody>
          </p:sp>
          <p:sp>
            <p:nvSpPr>
              <p:cNvPr id="37" name="TextBox 37"/>
              <p:cNvSpPr txBox="1"/>
              <p:nvPr/>
            </p:nvSpPr>
            <p:spPr>
              <a:xfrm>
                <a:off x="2944485" y="7118695"/>
                <a:ext cx="2325189" cy="308181"/>
              </a:xfrm>
              <a:prstGeom prst="rect">
                <a:avLst/>
              </a:prstGeom>
            </p:spPr>
            <p:txBody>
              <a:bodyPr lIns="0" tIns="0" rIns="0" bIns="0" rtlCol="0" anchor="t">
                <a:spAutoFit/>
              </a:bodyPr>
              <a:lstStyle/>
              <a:p>
                <a:pPr algn="ctr">
                  <a:lnSpc>
                    <a:spcPts val="2264"/>
                  </a:lnSpc>
                  <a:spcBef>
                    <a:spcPct val="0"/>
                  </a:spcBef>
                </a:pPr>
                <a:r>
                  <a:rPr lang="en-US" sz="2096" b="1" dirty="0">
                    <a:solidFill>
                      <a:srgbClr val="FFFFFF"/>
                    </a:solidFill>
                    <a:latin typeface="Poppins Bold"/>
                    <a:ea typeface="Poppins Bold"/>
                    <a:cs typeface="Poppins Bold"/>
                    <a:sym typeface="Poppins Bold"/>
                  </a:rPr>
                  <a:t>Nishit Agarwal</a:t>
                </a:r>
              </a:p>
            </p:txBody>
          </p:sp>
        </p:grpSp>
        <p:pic>
          <p:nvPicPr>
            <p:cNvPr id="48" name="Picture 4" descr="College Student PNG &amp; Download Transparent College Student PNG Images for  Free - NicePNG">
              <a:extLst>
                <a:ext uri="{FF2B5EF4-FFF2-40B4-BE49-F238E27FC236}">
                  <a16:creationId xmlns:a16="http://schemas.microsoft.com/office/drawing/2014/main" id="{FAB807AE-7668-FA1D-8A7E-E01085394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158" y="3425372"/>
              <a:ext cx="2397221" cy="2429184"/>
            </a:xfrm>
            <a:prstGeom prst="ellipse">
              <a:avLst/>
            </a:prstGeom>
            <a:noFill/>
            <a:extLst>
              <a:ext uri="{909E8E84-426E-40DD-AFC4-6F175D3DCCD1}">
                <a14:hiddenFill xmlns:a14="http://schemas.microsoft.com/office/drawing/2010/main">
                  <a:solidFill>
                    <a:srgbClr val="FFFFFF"/>
                  </a:solidFill>
                </a14:hiddenFill>
              </a:ext>
            </a:extLst>
          </p:spPr>
        </p:pic>
        <p:sp>
          <p:nvSpPr>
            <p:cNvPr id="25" name="Freeform 25"/>
            <p:cNvSpPr/>
            <p:nvPr/>
          </p:nvSpPr>
          <p:spPr>
            <a:xfrm>
              <a:off x="1838968" y="3425372"/>
              <a:ext cx="1118380" cy="1301387"/>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071121">
                    <a:alpha val="100000"/>
                  </a:srgbClr>
                </a:gs>
                <a:gs pos="50000">
                  <a:srgbClr val="4F5661">
                    <a:alpha val="78500"/>
                  </a:srgbClr>
                </a:gs>
                <a:gs pos="100000">
                  <a:srgbClr val="060F1F">
                    <a:alpha val="0"/>
                  </a:srgbClr>
                </a:gs>
              </a:gsLst>
              <a:lin ang="5400000"/>
            </a:gradFill>
          </p:spPr>
        </p:sp>
      </p:grpSp>
      <p:grpSp>
        <p:nvGrpSpPr>
          <p:cNvPr id="52" name="Group 51">
            <a:extLst>
              <a:ext uri="{FF2B5EF4-FFF2-40B4-BE49-F238E27FC236}">
                <a16:creationId xmlns:a16="http://schemas.microsoft.com/office/drawing/2014/main" id="{3151C0C6-8C61-35CC-0472-947BFC039C68}"/>
              </a:ext>
            </a:extLst>
          </p:cNvPr>
          <p:cNvGrpSpPr/>
          <p:nvPr/>
        </p:nvGrpSpPr>
        <p:grpSpPr>
          <a:xfrm>
            <a:off x="5337948" y="3637513"/>
            <a:ext cx="3927268" cy="4007110"/>
            <a:chOff x="1633134" y="3425372"/>
            <a:chExt cx="3927268" cy="4007110"/>
          </a:xfrm>
        </p:grpSpPr>
        <p:grpSp>
          <p:nvGrpSpPr>
            <p:cNvPr id="53" name="Group 52">
              <a:extLst>
                <a:ext uri="{FF2B5EF4-FFF2-40B4-BE49-F238E27FC236}">
                  <a16:creationId xmlns:a16="http://schemas.microsoft.com/office/drawing/2014/main" id="{6ADFF949-8DF5-6212-1D7E-6D5458F28966}"/>
                </a:ext>
              </a:extLst>
            </p:cNvPr>
            <p:cNvGrpSpPr/>
            <p:nvPr/>
          </p:nvGrpSpPr>
          <p:grpSpPr>
            <a:xfrm>
              <a:off x="1633134" y="6329074"/>
              <a:ext cx="3927268" cy="1103408"/>
              <a:chOff x="2143446" y="6963899"/>
              <a:chExt cx="3927268" cy="1103408"/>
            </a:xfrm>
          </p:grpSpPr>
          <p:grpSp>
            <p:nvGrpSpPr>
              <p:cNvPr id="56" name="Group 21">
                <a:extLst>
                  <a:ext uri="{FF2B5EF4-FFF2-40B4-BE49-F238E27FC236}">
                    <a16:creationId xmlns:a16="http://schemas.microsoft.com/office/drawing/2014/main" id="{4EFB1057-073B-E849-19AE-787FA1FC6113}"/>
                  </a:ext>
                </a:extLst>
              </p:cNvPr>
              <p:cNvGrpSpPr/>
              <p:nvPr/>
            </p:nvGrpSpPr>
            <p:grpSpPr>
              <a:xfrm>
                <a:off x="2143446" y="6963899"/>
                <a:ext cx="3927268" cy="1103408"/>
                <a:chOff x="0" y="0"/>
                <a:chExt cx="1034342" cy="290609"/>
              </a:xfrm>
            </p:grpSpPr>
            <p:sp>
              <p:nvSpPr>
                <p:cNvPr id="59" name="Freeform 22">
                  <a:extLst>
                    <a:ext uri="{FF2B5EF4-FFF2-40B4-BE49-F238E27FC236}">
                      <a16:creationId xmlns:a16="http://schemas.microsoft.com/office/drawing/2014/main" id="{B1C1599B-1A77-49E7-CE5E-39B6C0261934}"/>
                    </a:ext>
                  </a:extLst>
                </p:cNvPr>
                <p:cNvSpPr/>
                <p:nvPr/>
              </p:nvSpPr>
              <p:spPr>
                <a:xfrm>
                  <a:off x="0" y="0"/>
                  <a:ext cx="1034342" cy="231733"/>
                </a:xfrm>
                <a:custGeom>
                  <a:avLst/>
                  <a:gdLst/>
                  <a:ahLst/>
                  <a:cxnLst/>
                  <a:rect l="l" t="t" r="r" b="b"/>
                  <a:pathLst>
                    <a:path w="1034342" h="290609">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60" name="TextBox 23">
                  <a:extLst>
                    <a:ext uri="{FF2B5EF4-FFF2-40B4-BE49-F238E27FC236}">
                      <a16:creationId xmlns:a16="http://schemas.microsoft.com/office/drawing/2014/main" id="{D0461C0B-B81E-18C7-876B-EB74BBC644B7}"/>
                    </a:ext>
                  </a:extLst>
                </p:cNvPr>
                <p:cNvSpPr txBox="1"/>
                <p:nvPr/>
              </p:nvSpPr>
              <p:spPr>
                <a:xfrm>
                  <a:off x="0" y="0"/>
                  <a:ext cx="1034342" cy="290609"/>
                </a:xfrm>
                <a:prstGeom prst="rect">
                  <a:avLst/>
                </a:prstGeom>
              </p:spPr>
              <p:txBody>
                <a:bodyPr lIns="50800" tIns="50800" rIns="50800" bIns="50800" rtlCol="0" anchor="ctr"/>
                <a:lstStyle/>
                <a:p>
                  <a:pPr algn="ctr">
                    <a:lnSpc>
                      <a:spcPts val="1917"/>
                    </a:lnSpc>
                  </a:pPr>
                  <a:endParaRPr/>
                </a:p>
              </p:txBody>
            </p:sp>
          </p:grpSp>
          <p:sp>
            <p:nvSpPr>
              <p:cNvPr id="57" name="TextBox 36">
                <a:extLst>
                  <a:ext uri="{FF2B5EF4-FFF2-40B4-BE49-F238E27FC236}">
                    <a16:creationId xmlns:a16="http://schemas.microsoft.com/office/drawing/2014/main" id="{E1457894-7203-0F65-633D-DDE5FBC561FA}"/>
                  </a:ext>
                </a:extLst>
              </p:cNvPr>
              <p:cNvSpPr txBox="1"/>
              <p:nvPr/>
            </p:nvSpPr>
            <p:spPr>
              <a:xfrm>
                <a:off x="2944485" y="7515603"/>
                <a:ext cx="2239282" cy="193323"/>
              </a:xfrm>
              <a:prstGeom prst="rect">
                <a:avLst/>
              </a:prstGeom>
            </p:spPr>
            <p:txBody>
              <a:bodyPr lIns="0" tIns="0" rIns="0" bIns="0" rtlCol="0" anchor="t">
                <a:spAutoFit/>
              </a:bodyPr>
              <a:lstStyle/>
              <a:p>
                <a:pPr algn="ctr">
                  <a:lnSpc>
                    <a:spcPts val="1476"/>
                  </a:lnSpc>
                  <a:spcBef>
                    <a:spcPct val="0"/>
                  </a:spcBef>
                </a:pPr>
                <a:r>
                  <a:rPr lang="en-US" sz="1366" dirty="0">
                    <a:solidFill>
                      <a:srgbClr val="FFFFFF"/>
                    </a:solidFill>
                    <a:latin typeface="Poppins"/>
                    <a:ea typeface="Poppins"/>
                    <a:cs typeface="Poppins"/>
                    <a:sym typeface="Poppins"/>
                  </a:rPr>
                  <a:t>BL.EN.U4ECE25128</a:t>
                </a:r>
              </a:p>
            </p:txBody>
          </p:sp>
          <p:sp>
            <p:nvSpPr>
              <p:cNvPr id="58" name="TextBox 37">
                <a:extLst>
                  <a:ext uri="{FF2B5EF4-FFF2-40B4-BE49-F238E27FC236}">
                    <a16:creationId xmlns:a16="http://schemas.microsoft.com/office/drawing/2014/main" id="{62AE73BE-5DBA-3F42-57A4-F99B4D5B4F11}"/>
                  </a:ext>
                </a:extLst>
              </p:cNvPr>
              <p:cNvSpPr txBox="1"/>
              <p:nvPr/>
            </p:nvSpPr>
            <p:spPr>
              <a:xfrm>
                <a:off x="2944485" y="7118695"/>
                <a:ext cx="2325189" cy="308181"/>
              </a:xfrm>
              <a:prstGeom prst="rect">
                <a:avLst/>
              </a:prstGeom>
            </p:spPr>
            <p:txBody>
              <a:bodyPr lIns="0" tIns="0" rIns="0" bIns="0" rtlCol="0" anchor="t">
                <a:spAutoFit/>
              </a:bodyPr>
              <a:lstStyle/>
              <a:p>
                <a:pPr algn="ctr">
                  <a:lnSpc>
                    <a:spcPts val="2264"/>
                  </a:lnSpc>
                  <a:spcBef>
                    <a:spcPct val="0"/>
                  </a:spcBef>
                </a:pPr>
                <a:r>
                  <a:rPr lang="en-US" sz="2096" b="1" dirty="0">
                    <a:solidFill>
                      <a:srgbClr val="FFFFFF"/>
                    </a:solidFill>
                    <a:latin typeface="Poppins Bold"/>
                    <a:ea typeface="Poppins Bold"/>
                    <a:cs typeface="Poppins Bold"/>
                    <a:sym typeface="Poppins Bold"/>
                  </a:rPr>
                  <a:t>Piyush Gupta</a:t>
                </a:r>
              </a:p>
            </p:txBody>
          </p:sp>
        </p:grpSp>
        <p:pic>
          <p:nvPicPr>
            <p:cNvPr id="54" name="Picture 4" descr="College Student PNG &amp; Download Transparent College Student PNG Images for  Free - NicePNG">
              <a:extLst>
                <a:ext uri="{FF2B5EF4-FFF2-40B4-BE49-F238E27FC236}">
                  <a16:creationId xmlns:a16="http://schemas.microsoft.com/office/drawing/2014/main" id="{7C2EB831-0405-3E48-3C03-7B59BA4FC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158" y="3425372"/>
              <a:ext cx="2397221" cy="2429184"/>
            </a:xfrm>
            <a:prstGeom prst="ellipse">
              <a:avLst/>
            </a:prstGeom>
            <a:noFill/>
            <a:extLst>
              <a:ext uri="{909E8E84-426E-40DD-AFC4-6F175D3DCCD1}">
                <a14:hiddenFill xmlns:a14="http://schemas.microsoft.com/office/drawing/2010/main">
                  <a:solidFill>
                    <a:srgbClr val="FFFFFF"/>
                  </a:solidFill>
                </a14:hiddenFill>
              </a:ext>
            </a:extLst>
          </p:spPr>
        </p:pic>
        <p:sp>
          <p:nvSpPr>
            <p:cNvPr id="55" name="Freeform 25">
              <a:extLst>
                <a:ext uri="{FF2B5EF4-FFF2-40B4-BE49-F238E27FC236}">
                  <a16:creationId xmlns:a16="http://schemas.microsoft.com/office/drawing/2014/main" id="{77A88AFA-732B-C5EF-279A-B5EDE6023870}"/>
                </a:ext>
              </a:extLst>
            </p:cNvPr>
            <p:cNvSpPr/>
            <p:nvPr/>
          </p:nvSpPr>
          <p:spPr>
            <a:xfrm>
              <a:off x="1838968" y="3425372"/>
              <a:ext cx="1118380" cy="1301387"/>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071121">
                    <a:alpha val="100000"/>
                  </a:srgbClr>
                </a:gs>
                <a:gs pos="50000">
                  <a:srgbClr val="4F5661">
                    <a:alpha val="78500"/>
                  </a:srgbClr>
                </a:gs>
                <a:gs pos="100000">
                  <a:srgbClr val="060F1F">
                    <a:alpha val="0"/>
                  </a:srgbClr>
                </a:gs>
              </a:gsLst>
              <a:lin ang="5400000"/>
            </a:gradFill>
          </p:spPr>
        </p:sp>
      </p:grpSp>
      <p:grpSp>
        <p:nvGrpSpPr>
          <p:cNvPr id="61" name="Group 60">
            <a:extLst>
              <a:ext uri="{FF2B5EF4-FFF2-40B4-BE49-F238E27FC236}">
                <a16:creationId xmlns:a16="http://schemas.microsoft.com/office/drawing/2014/main" id="{D1701DBF-9F88-B6A6-6ABB-10E07346DC75}"/>
              </a:ext>
            </a:extLst>
          </p:cNvPr>
          <p:cNvGrpSpPr/>
          <p:nvPr/>
        </p:nvGrpSpPr>
        <p:grpSpPr>
          <a:xfrm>
            <a:off x="9481204" y="3637513"/>
            <a:ext cx="3927268" cy="4007110"/>
            <a:chOff x="1633134" y="3425372"/>
            <a:chExt cx="3927268" cy="4007110"/>
          </a:xfrm>
        </p:grpSpPr>
        <p:grpSp>
          <p:nvGrpSpPr>
            <p:cNvPr id="62" name="Group 61">
              <a:extLst>
                <a:ext uri="{FF2B5EF4-FFF2-40B4-BE49-F238E27FC236}">
                  <a16:creationId xmlns:a16="http://schemas.microsoft.com/office/drawing/2014/main" id="{DBBD1891-5F7C-EA6B-89C7-7CE626486F44}"/>
                </a:ext>
              </a:extLst>
            </p:cNvPr>
            <p:cNvGrpSpPr/>
            <p:nvPr/>
          </p:nvGrpSpPr>
          <p:grpSpPr>
            <a:xfrm>
              <a:off x="1633134" y="6329074"/>
              <a:ext cx="3927268" cy="1103408"/>
              <a:chOff x="2143446" y="6963899"/>
              <a:chExt cx="3927268" cy="1103408"/>
            </a:xfrm>
          </p:grpSpPr>
          <p:grpSp>
            <p:nvGrpSpPr>
              <p:cNvPr id="65" name="Group 21">
                <a:extLst>
                  <a:ext uri="{FF2B5EF4-FFF2-40B4-BE49-F238E27FC236}">
                    <a16:creationId xmlns:a16="http://schemas.microsoft.com/office/drawing/2014/main" id="{DC1BC99E-A3D4-5737-B7C9-E3B4664E3F0F}"/>
                  </a:ext>
                </a:extLst>
              </p:cNvPr>
              <p:cNvGrpSpPr/>
              <p:nvPr/>
            </p:nvGrpSpPr>
            <p:grpSpPr>
              <a:xfrm>
                <a:off x="2143446" y="6963899"/>
                <a:ext cx="3927268" cy="1103408"/>
                <a:chOff x="0" y="0"/>
                <a:chExt cx="1034342" cy="290609"/>
              </a:xfrm>
            </p:grpSpPr>
            <p:sp>
              <p:nvSpPr>
                <p:cNvPr id="68" name="Freeform 22">
                  <a:extLst>
                    <a:ext uri="{FF2B5EF4-FFF2-40B4-BE49-F238E27FC236}">
                      <a16:creationId xmlns:a16="http://schemas.microsoft.com/office/drawing/2014/main" id="{498DEF56-A985-61E0-1961-8BBC1C9369A7}"/>
                    </a:ext>
                  </a:extLst>
                </p:cNvPr>
                <p:cNvSpPr/>
                <p:nvPr/>
              </p:nvSpPr>
              <p:spPr>
                <a:xfrm>
                  <a:off x="0" y="0"/>
                  <a:ext cx="1034342" cy="231733"/>
                </a:xfrm>
                <a:custGeom>
                  <a:avLst/>
                  <a:gdLst/>
                  <a:ahLst/>
                  <a:cxnLst/>
                  <a:rect l="l" t="t" r="r" b="b"/>
                  <a:pathLst>
                    <a:path w="1034342" h="290609">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69" name="TextBox 23">
                  <a:extLst>
                    <a:ext uri="{FF2B5EF4-FFF2-40B4-BE49-F238E27FC236}">
                      <a16:creationId xmlns:a16="http://schemas.microsoft.com/office/drawing/2014/main" id="{393EC3E7-55D4-1CC4-F0E6-32CF025C3FCB}"/>
                    </a:ext>
                  </a:extLst>
                </p:cNvPr>
                <p:cNvSpPr txBox="1"/>
                <p:nvPr/>
              </p:nvSpPr>
              <p:spPr>
                <a:xfrm>
                  <a:off x="0" y="0"/>
                  <a:ext cx="1034342" cy="290609"/>
                </a:xfrm>
                <a:prstGeom prst="rect">
                  <a:avLst/>
                </a:prstGeom>
              </p:spPr>
              <p:txBody>
                <a:bodyPr lIns="50800" tIns="50800" rIns="50800" bIns="50800" rtlCol="0" anchor="ctr"/>
                <a:lstStyle/>
                <a:p>
                  <a:pPr algn="ctr">
                    <a:lnSpc>
                      <a:spcPts val="1917"/>
                    </a:lnSpc>
                  </a:pPr>
                  <a:endParaRPr/>
                </a:p>
              </p:txBody>
            </p:sp>
          </p:grpSp>
          <p:sp>
            <p:nvSpPr>
              <p:cNvPr id="66" name="TextBox 36">
                <a:extLst>
                  <a:ext uri="{FF2B5EF4-FFF2-40B4-BE49-F238E27FC236}">
                    <a16:creationId xmlns:a16="http://schemas.microsoft.com/office/drawing/2014/main" id="{50E5D035-966F-691B-DF7C-A19168A47B4D}"/>
                  </a:ext>
                </a:extLst>
              </p:cNvPr>
              <p:cNvSpPr txBox="1"/>
              <p:nvPr/>
            </p:nvSpPr>
            <p:spPr>
              <a:xfrm>
                <a:off x="2944485" y="7515603"/>
                <a:ext cx="2239282" cy="193323"/>
              </a:xfrm>
              <a:prstGeom prst="rect">
                <a:avLst/>
              </a:prstGeom>
            </p:spPr>
            <p:txBody>
              <a:bodyPr lIns="0" tIns="0" rIns="0" bIns="0" rtlCol="0" anchor="t">
                <a:spAutoFit/>
              </a:bodyPr>
              <a:lstStyle/>
              <a:p>
                <a:pPr algn="ctr">
                  <a:lnSpc>
                    <a:spcPts val="1476"/>
                  </a:lnSpc>
                  <a:spcBef>
                    <a:spcPct val="0"/>
                  </a:spcBef>
                </a:pPr>
                <a:r>
                  <a:rPr lang="en-US" sz="1366" dirty="0">
                    <a:solidFill>
                      <a:srgbClr val="FFFFFF"/>
                    </a:solidFill>
                    <a:latin typeface="Poppins"/>
                    <a:ea typeface="Poppins"/>
                    <a:cs typeface="Poppins"/>
                    <a:sym typeface="Poppins"/>
                  </a:rPr>
                  <a:t>BL.ENU4ECE25136</a:t>
                </a:r>
              </a:p>
            </p:txBody>
          </p:sp>
          <p:sp>
            <p:nvSpPr>
              <p:cNvPr id="67" name="TextBox 37">
                <a:extLst>
                  <a:ext uri="{FF2B5EF4-FFF2-40B4-BE49-F238E27FC236}">
                    <a16:creationId xmlns:a16="http://schemas.microsoft.com/office/drawing/2014/main" id="{B577616C-0325-A348-6342-69A3389A6EB1}"/>
                  </a:ext>
                </a:extLst>
              </p:cNvPr>
              <p:cNvSpPr txBox="1"/>
              <p:nvPr/>
            </p:nvSpPr>
            <p:spPr>
              <a:xfrm>
                <a:off x="2944485" y="7118695"/>
                <a:ext cx="2325189" cy="308181"/>
              </a:xfrm>
              <a:prstGeom prst="rect">
                <a:avLst/>
              </a:prstGeom>
            </p:spPr>
            <p:txBody>
              <a:bodyPr lIns="0" tIns="0" rIns="0" bIns="0" rtlCol="0" anchor="t">
                <a:spAutoFit/>
              </a:bodyPr>
              <a:lstStyle/>
              <a:p>
                <a:pPr algn="ctr">
                  <a:lnSpc>
                    <a:spcPts val="2264"/>
                  </a:lnSpc>
                  <a:spcBef>
                    <a:spcPct val="0"/>
                  </a:spcBef>
                </a:pPr>
                <a:r>
                  <a:rPr lang="en-US" sz="2096" b="1" dirty="0">
                    <a:solidFill>
                      <a:srgbClr val="FFFFFF"/>
                    </a:solidFill>
                    <a:latin typeface="Poppins Bold"/>
                    <a:ea typeface="Poppins Bold"/>
                    <a:cs typeface="Poppins Bold"/>
                    <a:sym typeface="Poppins Bold"/>
                  </a:rPr>
                  <a:t>Sripad Rao</a:t>
                </a:r>
              </a:p>
            </p:txBody>
          </p:sp>
        </p:grpSp>
        <p:pic>
          <p:nvPicPr>
            <p:cNvPr id="63" name="Picture 4" descr="College Student PNG &amp; Download Transparent College Student PNG Images for  Free - NicePNG">
              <a:extLst>
                <a:ext uri="{FF2B5EF4-FFF2-40B4-BE49-F238E27FC236}">
                  <a16:creationId xmlns:a16="http://schemas.microsoft.com/office/drawing/2014/main" id="{26FAC0BB-140D-513B-9D85-280AE6EDA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158" y="3425372"/>
              <a:ext cx="2397221" cy="2429184"/>
            </a:xfrm>
            <a:prstGeom prst="ellipse">
              <a:avLst/>
            </a:prstGeom>
            <a:noFill/>
            <a:extLst>
              <a:ext uri="{909E8E84-426E-40DD-AFC4-6F175D3DCCD1}">
                <a14:hiddenFill xmlns:a14="http://schemas.microsoft.com/office/drawing/2010/main">
                  <a:solidFill>
                    <a:srgbClr val="FFFFFF"/>
                  </a:solidFill>
                </a14:hiddenFill>
              </a:ext>
            </a:extLst>
          </p:spPr>
        </p:pic>
        <p:sp>
          <p:nvSpPr>
            <p:cNvPr id="64" name="Freeform 25">
              <a:extLst>
                <a:ext uri="{FF2B5EF4-FFF2-40B4-BE49-F238E27FC236}">
                  <a16:creationId xmlns:a16="http://schemas.microsoft.com/office/drawing/2014/main" id="{47DF007A-3139-77FF-8C40-8B67A98D8C52}"/>
                </a:ext>
              </a:extLst>
            </p:cNvPr>
            <p:cNvSpPr/>
            <p:nvPr/>
          </p:nvSpPr>
          <p:spPr>
            <a:xfrm>
              <a:off x="1838968" y="3425372"/>
              <a:ext cx="1118380" cy="1301387"/>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071121">
                    <a:alpha val="100000"/>
                  </a:srgbClr>
                </a:gs>
                <a:gs pos="50000">
                  <a:srgbClr val="4F5661">
                    <a:alpha val="78500"/>
                  </a:srgbClr>
                </a:gs>
                <a:gs pos="100000">
                  <a:srgbClr val="060F1F">
                    <a:alpha val="0"/>
                  </a:srgbClr>
                </a:gs>
              </a:gsLst>
              <a:lin ang="5400000"/>
            </a:gradFill>
          </p:spPr>
        </p:sp>
      </p:grpSp>
      <p:grpSp>
        <p:nvGrpSpPr>
          <p:cNvPr id="70" name="Group 69">
            <a:extLst>
              <a:ext uri="{FF2B5EF4-FFF2-40B4-BE49-F238E27FC236}">
                <a16:creationId xmlns:a16="http://schemas.microsoft.com/office/drawing/2014/main" id="{380648FF-16F7-DD9D-2899-A42B88871513}"/>
              </a:ext>
            </a:extLst>
          </p:cNvPr>
          <p:cNvGrpSpPr/>
          <p:nvPr/>
        </p:nvGrpSpPr>
        <p:grpSpPr>
          <a:xfrm>
            <a:off x="13624460" y="3637513"/>
            <a:ext cx="3927268" cy="4007110"/>
            <a:chOff x="1633134" y="3425372"/>
            <a:chExt cx="3927268" cy="4007110"/>
          </a:xfrm>
        </p:grpSpPr>
        <p:grpSp>
          <p:nvGrpSpPr>
            <p:cNvPr id="71" name="Group 70">
              <a:extLst>
                <a:ext uri="{FF2B5EF4-FFF2-40B4-BE49-F238E27FC236}">
                  <a16:creationId xmlns:a16="http://schemas.microsoft.com/office/drawing/2014/main" id="{883B1B34-2E02-43AE-4FEC-9C3CF2C3DA98}"/>
                </a:ext>
              </a:extLst>
            </p:cNvPr>
            <p:cNvGrpSpPr/>
            <p:nvPr/>
          </p:nvGrpSpPr>
          <p:grpSpPr>
            <a:xfrm>
              <a:off x="1633134" y="6329074"/>
              <a:ext cx="3927268" cy="1103408"/>
              <a:chOff x="2143446" y="6963899"/>
              <a:chExt cx="3927268" cy="1103408"/>
            </a:xfrm>
          </p:grpSpPr>
          <p:grpSp>
            <p:nvGrpSpPr>
              <p:cNvPr id="74" name="Group 21">
                <a:extLst>
                  <a:ext uri="{FF2B5EF4-FFF2-40B4-BE49-F238E27FC236}">
                    <a16:creationId xmlns:a16="http://schemas.microsoft.com/office/drawing/2014/main" id="{3584B531-B4BF-0524-CB21-25964D7FA4F6}"/>
                  </a:ext>
                </a:extLst>
              </p:cNvPr>
              <p:cNvGrpSpPr/>
              <p:nvPr/>
            </p:nvGrpSpPr>
            <p:grpSpPr>
              <a:xfrm>
                <a:off x="2143446" y="6963899"/>
                <a:ext cx="3927268" cy="1103408"/>
                <a:chOff x="0" y="0"/>
                <a:chExt cx="1034342" cy="290609"/>
              </a:xfrm>
            </p:grpSpPr>
            <p:sp>
              <p:nvSpPr>
                <p:cNvPr id="77" name="Freeform 22">
                  <a:extLst>
                    <a:ext uri="{FF2B5EF4-FFF2-40B4-BE49-F238E27FC236}">
                      <a16:creationId xmlns:a16="http://schemas.microsoft.com/office/drawing/2014/main" id="{2FA2460B-4EB2-D3EB-D54C-079F7DB41080}"/>
                    </a:ext>
                  </a:extLst>
                </p:cNvPr>
                <p:cNvSpPr/>
                <p:nvPr/>
              </p:nvSpPr>
              <p:spPr>
                <a:xfrm>
                  <a:off x="0" y="0"/>
                  <a:ext cx="1034342" cy="231733"/>
                </a:xfrm>
                <a:custGeom>
                  <a:avLst/>
                  <a:gdLst/>
                  <a:ahLst/>
                  <a:cxnLst/>
                  <a:rect l="l" t="t" r="r" b="b"/>
                  <a:pathLst>
                    <a:path w="1034342" h="290609">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78" name="TextBox 23">
                  <a:extLst>
                    <a:ext uri="{FF2B5EF4-FFF2-40B4-BE49-F238E27FC236}">
                      <a16:creationId xmlns:a16="http://schemas.microsoft.com/office/drawing/2014/main" id="{37A7FA40-B4F7-EFC7-A8CC-6363000CECF1}"/>
                    </a:ext>
                  </a:extLst>
                </p:cNvPr>
                <p:cNvSpPr txBox="1"/>
                <p:nvPr/>
              </p:nvSpPr>
              <p:spPr>
                <a:xfrm>
                  <a:off x="0" y="0"/>
                  <a:ext cx="1034342" cy="290609"/>
                </a:xfrm>
                <a:prstGeom prst="rect">
                  <a:avLst/>
                </a:prstGeom>
              </p:spPr>
              <p:txBody>
                <a:bodyPr lIns="50800" tIns="50800" rIns="50800" bIns="50800" rtlCol="0" anchor="ctr"/>
                <a:lstStyle/>
                <a:p>
                  <a:pPr algn="ctr">
                    <a:lnSpc>
                      <a:spcPts val="1917"/>
                    </a:lnSpc>
                  </a:pPr>
                  <a:endParaRPr/>
                </a:p>
              </p:txBody>
            </p:sp>
          </p:grpSp>
          <p:sp>
            <p:nvSpPr>
              <p:cNvPr id="75" name="TextBox 36">
                <a:extLst>
                  <a:ext uri="{FF2B5EF4-FFF2-40B4-BE49-F238E27FC236}">
                    <a16:creationId xmlns:a16="http://schemas.microsoft.com/office/drawing/2014/main" id="{B69FFD5C-8BD2-AFF5-9F03-E6ADC045960D}"/>
                  </a:ext>
                </a:extLst>
              </p:cNvPr>
              <p:cNvSpPr txBox="1"/>
              <p:nvPr/>
            </p:nvSpPr>
            <p:spPr>
              <a:xfrm>
                <a:off x="2944485" y="7515603"/>
                <a:ext cx="2239282" cy="193323"/>
              </a:xfrm>
              <a:prstGeom prst="rect">
                <a:avLst/>
              </a:prstGeom>
            </p:spPr>
            <p:txBody>
              <a:bodyPr lIns="0" tIns="0" rIns="0" bIns="0" rtlCol="0" anchor="t">
                <a:spAutoFit/>
              </a:bodyPr>
              <a:lstStyle/>
              <a:p>
                <a:pPr algn="ctr">
                  <a:lnSpc>
                    <a:spcPts val="1476"/>
                  </a:lnSpc>
                  <a:spcBef>
                    <a:spcPct val="0"/>
                  </a:spcBef>
                </a:pPr>
                <a:r>
                  <a:rPr lang="en-US" sz="1366" dirty="0">
                    <a:solidFill>
                      <a:srgbClr val="FFFFFF"/>
                    </a:solidFill>
                    <a:latin typeface="Poppins"/>
                    <a:ea typeface="Poppins"/>
                    <a:cs typeface="Poppins"/>
                    <a:sym typeface="Poppins"/>
                  </a:rPr>
                  <a:t>BL.EN.U4ECE2515</a:t>
                </a:r>
              </a:p>
            </p:txBody>
          </p:sp>
          <p:sp>
            <p:nvSpPr>
              <p:cNvPr id="76" name="TextBox 37">
                <a:extLst>
                  <a:ext uri="{FF2B5EF4-FFF2-40B4-BE49-F238E27FC236}">
                    <a16:creationId xmlns:a16="http://schemas.microsoft.com/office/drawing/2014/main" id="{1C6AAC8D-DAE9-491C-47CE-64D99D6A1EF5}"/>
                  </a:ext>
                </a:extLst>
              </p:cNvPr>
              <p:cNvSpPr txBox="1"/>
              <p:nvPr/>
            </p:nvSpPr>
            <p:spPr>
              <a:xfrm>
                <a:off x="2944485" y="7118695"/>
                <a:ext cx="2325189" cy="308181"/>
              </a:xfrm>
              <a:prstGeom prst="rect">
                <a:avLst/>
              </a:prstGeom>
            </p:spPr>
            <p:txBody>
              <a:bodyPr lIns="0" tIns="0" rIns="0" bIns="0" rtlCol="0" anchor="t">
                <a:spAutoFit/>
              </a:bodyPr>
              <a:lstStyle/>
              <a:p>
                <a:pPr algn="ctr">
                  <a:lnSpc>
                    <a:spcPts val="2264"/>
                  </a:lnSpc>
                  <a:spcBef>
                    <a:spcPct val="0"/>
                  </a:spcBef>
                </a:pPr>
                <a:r>
                  <a:rPr lang="en-US" sz="2096" b="1" dirty="0">
                    <a:solidFill>
                      <a:srgbClr val="FFFFFF"/>
                    </a:solidFill>
                    <a:latin typeface="Poppins Bold"/>
                    <a:ea typeface="Poppins Bold"/>
                    <a:cs typeface="Poppins Bold"/>
                    <a:sym typeface="Poppins Bold"/>
                  </a:rPr>
                  <a:t>Ketha Lalitha</a:t>
                </a:r>
              </a:p>
            </p:txBody>
          </p:sp>
        </p:grpSp>
        <p:pic>
          <p:nvPicPr>
            <p:cNvPr id="72" name="Picture 4" descr="College Student PNG &amp; Download Transparent College Student PNG Images for  Free - NicePNG">
              <a:extLst>
                <a:ext uri="{FF2B5EF4-FFF2-40B4-BE49-F238E27FC236}">
                  <a16:creationId xmlns:a16="http://schemas.microsoft.com/office/drawing/2014/main" id="{B58A5874-0E4F-EE37-8748-1404086F0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158" y="3425372"/>
              <a:ext cx="2397221" cy="2429184"/>
            </a:xfrm>
            <a:prstGeom prst="ellipse">
              <a:avLst/>
            </a:prstGeom>
            <a:noFill/>
            <a:extLst>
              <a:ext uri="{909E8E84-426E-40DD-AFC4-6F175D3DCCD1}">
                <a14:hiddenFill xmlns:a14="http://schemas.microsoft.com/office/drawing/2010/main">
                  <a:solidFill>
                    <a:srgbClr val="FFFFFF"/>
                  </a:solidFill>
                </a14:hiddenFill>
              </a:ext>
            </a:extLst>
          </p:spPr>
        </p:pic>
        <p:sp>
          <p:nvSpPr>
            <p:cNvPr id="73" name="Freeform 25">
              <a:extLst>
                <a:ext uri="{FF2B5EF4-FFF2-40B4-BE49-F238E27FC236}">
                  <a16:creationId xmlns:a16="http://schemas.microsoft.com/office/drawing/2014/main" id="{EB770D69-23FC-00B3-3BA0-A19F55C119FF}"/>
                </a:ext>
              </a:extLst>
            </p:cNvPr>
            <p:cNvSpPr/>
            <p:nvPr/>
          </p:nvSpPr>
          <p:spPr>
            <a:xfrm>
              <a:off x="1838968" y="3425372"/>
              <a:ext cx="1118380" cy="1301387"/>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071121">
                    <a:alpha val="100000"/>
                  </a:srgbClr>
                </a:gs>
                <a:gs pos="50000">
                  <a:srgbClr val="4F5661">
                    <a:alpha val="78500"/>
                  </a:srgbClr>
                </a:gs>
                <a:gs pos="100000">
                  <a:srgbClr val="060F1F">
                    <a:alpha val="0"/>
                  </a:srgbClr>
                </a:gs>
              </a:gsLst>
              <a:lin ang="5400000"/>
            </a:gra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2EC1-0002-B688-B80E-AD11DF2EFD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375C32-138B-A0AF-CDBB-5FED15E028B9}"/>
              </a:ext>
            </a:extLst>
          </p:cNvPr>
          <p:cNvSpPr/>
          <p:nvPr/>
        </p:nvSpPr>
        <p:spPr>
          <a:xfrm flipH="1">
            <a:off x="-114300" y="-342900"/>
            <a:ext cx="18516600" cy="106299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 name="Group 3">
            <a:extLst>
              <a:ext uri="{FF2B5EF4-FFF2-40B4-BE49-F238E27FC236}">
                <a16:creationId xmlns:a16="http://schemas.microsoft.com/office/drawing/2014/main" id="{A1F2744F-31C3-D27E-70B3-C1C716F891BD}"/>
              </a:ext>
            </a:extLst>
          </p:cNvPr>
          <p:cNvGrpSpPr/>
          <p:nvPr/>
        </p:nvGrpSpPr>
        <p:grpSpPr>
          <a:xfrm>
            <a:off x="862708" y="795954"/>
            <a:ext cx="331984" cy="202810"/>
            <a:chOff x="0" y="0"/>
            <a:chExt cx="442646" cy="270414"/>
          </a:xfrm>
        </p:grpSpPr>
        <p:grpSp>
          <p:nvGrpSpPr>
            <p:cNvPr id="4" name="Group 4">
              <a:extLst>
                <a:ext uri="{FF2B5EF4-FFF2-40B4-BE49-F238E27FC236}">
                  <a16:creationId xmlns:a16="http://schemas.microsoft.com/office/drawing/2014/main" id="{6EC3F3B7-0ADE-90E7-4EBA-E04B47BD7B21}"/>
                </a:ext>
              </a:extLst>
            </p:cNvPr>
            <p:cNvGrpSpPr/>
            <p:nvPr/>
          </p:nvGrpSpPr>
          <p:grpSpPr>
            <a:xfrm>
              <a:off x="0" y="0"/>
              <a:ext cx="442646" cy="63500"/>
              <a:chOff x="0" y="0"/>
              <a:chExt cx="87436" cy="12543"/>
            </a:xfrm>
          </p:grpSpPr>
          <p:sp>
            <p:nvSpPr>
              <p:cNvPr id="5" name="Freeform 5">
                <a:extLst>
                  <a:ext uri="{FF2B5EF4-FFF2-40B4-BE49-F238E27FC236}">
                    <a16:creationId xmlns:a16="http://schemas.microsoft.com/office/drawing/2014/main" id="{82232523-3788-9421-D5E2-8B1E01374F47}"/>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a:extLst>
                  <a:ext uri="{FF2B5EF4-FFF2-40B4-BE49-F238E27FC236}">
                    <a16:creationId xmlns:a16="http://schemas.microsoft.com/office/drawing/2014/main" id="{BE4EFB3D-1087-B20C-B1A1-7589CAB7691A}"/>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a:extLst>
                <a:ext uri="{FF2B5EF4-FFF2-40B4-BE49-F238E27FC236}">
                  <a16:creationId xmlns:a16="http://schemas.microsoft.com/office/drawing/2014/main" id="{A5734413-18AF-B7B0-D7D7-F6318A74395B}"/>
                </a:ext>
              </a:extLst>
            </p:cNvPr>
            <p:cNvGrpSpPr/>
            <p:nvPr/>
          </p:nvGrpSpPr>
          <p:grpSpPr>
            <a:xfrm>
              <a:off x="0" y="105314"/>
              <a:ext cx="442646" cy="63500"/>
              <a:chOff x="0" y="0"/>
              <a:chExt cx="87436" cy="12543"/>
            </a:xfrm>
          </p:grpSpPr>
          <p:sp>
            <p:nvSpPr>
              <p:cNvPr id="8" name="Freeform 8">
                <a:extLst>
                  <a:ext uri="{FF2B5EF4-FFF2-40B4-BE49-F238E27FC236}">
                    <a16:creationId xmlns:a16="http://schemas.microsoft.com/office/drawing/2014/main" id="{35818395-32BF-5F8B-F7AA-145128DA9D3A}"/>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a:extLst>
                  <a:ext uri="{FF2B5EF4-FFF2-40B4-BE49-F238E27FC236}">
                    <a16:creationId xmlns:a16="http://schemas.microsoft.com/office/drawing/2014/main" id="{F6261989-6E3A-AC32-FE9F-E4B56CA63AEF}"/>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a:extLst>
                <a:ext uri="{FF2B5EF4-FFF2-40B4-BE49-F238E27FC236}">
                  <a16:creationId xmlns:a16="http://schemas.microsoft.com/office/drawing/2014/main" id="{9AA0C5BC-B7D2-7883-6895-135249B6E984}"/>
                </a:ext>
              </a:extLst>
            </p:cNvPr>
            <p:cNvGrpSpPr/>
            <p:nvPr/>
          </p:nvGrpSpPr>
          <p:grpSpPr>
            <a:xfrm>
              <a:off x="0" y="206914"/>
              <a:ext cx="442646" cy="63500"/>
              <a:chOff x="0" y="0"/>
              <a:chExt cx="87436" cy="12543"/>
            </a:xfrm>
          </p:grpSpPr>
          <p:sp>
            <p:nvSpPr>
              <p:cNvPr id="11" name="Freeform 11">
                <a:extLst>
                  <a:ext uri="{FF2B5EF4-FFF2-40B4-BE49-F238E27FC236}">
                    <a16:creationId xmlns:a16="http://schemas.microsoft.com/office/drawing/2014/main" id="{9D1A9707-B3F1-9092-A608-259829583232}"/>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a:extLst>
                  <a:ext uri="{FF2B5EF4-FFF2-40B4-BE49-F238E27FC236}">
                    <a16:creationId xmlns:a16="http://schemas.microsoft.com/office/drawing/2014/main" id="{7445FA99-630C-DD2D-580C-C3DB6D8B5538}"/>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a:extLst>
              <a:ext uri="{FF2B5EF4-FFF2-40B4-BE49-F238E27FC236}">
                <a16:creationId xmlns:a16="http://schemas.microsoft.com/office/drawing/2014/main" id="{1EC47494-43F5-ACDF-0291-CA3753D0C04F}"/>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3" name="Group 52">
            <a:extLst>
              <a:ext uri="{FF2B5EF4-FFF2-40B4-BE49-F238E27FC236}">
                <a16:creationId xmlns:a16="http://schemas.microsoft.com/office/drawing/2014/main" id="{29811899-2C6A-969F-99FB-0EB587193DAE}"/>
              </a:ext>
            </a:extLst>
          </p:cNvPr>
          <p:cNvGrpSpPr/>
          <p:nvPr/>
        </p:nvGrpSpPr>
        <p:grpSpPr>
          <a:xfrm>
            <a:off x="5672852" y="4141698"/>
            <a:ext cx="20465418" cy="1637823"/>
            <a:chOff x="5672852" y="4141698"/>
            <a:chExt cx="20465418" cy="1637823"/>
          </a:xfrm>
        </p:grpSpPr>
        <p:grpSp>
          <p:nvGrpSpPr>
            <p:cNvPr id="14" name="Group 14">
              <a:extLst>
                <a:ext uri="{FF2B5EF4-FFF2-40B4-BE49-F238E27FC236}">
                  <a16:creationId xmlns:a16="http://schemas.microsoft.com/office/drawing/2014/main" id="{94687F35-AF89-2B9F-B695-61F31033E16B}"/>
                </a:ext>
              </a:extLst>
            </p:cNvPr>
            <p:cNvGrpSpPr/>
            <p:nvPr/>
          </p:nvGrpSpPr>
          <p:grpSpPr>
            <a:xfrm>
              <a:off x="5672852" y="4141698"/>
              <a:ext cx="20465418" cy="1637823"/>
              <a:chOff x="0" y="0"/>
              <a:chExt cx="5390069" cy="431361"/>
            </a:xfrm>
          </p:grpSpPr>
          <p:sp>
            <p:nvSpPr>
              <p:cNvPr id="15" name="Freeform 15">
                <a:extLst>
                  <a:ext uri="{FF2B5EF4-FFF2-40B4-BE49-F238E27FC236}">
                    <a16:creationId xmlns:a16="http://schemas.microsoft.com/office/drawing/2014/main" id="{BCD34A3F-99EB-6D4C-E660-4C72EE1702B2}"/>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16" name="TextBox 16">
                <a:extLst>
                  <a:ext uri="{FF2B5EF4-FFF2-40B4-BE49-F238E27FC236}">
                    <a16:creationId xmlns:a16="http://schemas.microsoft.com/office/drawing/2014/main" id="{5EED59A8-B96F-712E-E5FF-839709DEEBB9}"/>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27" name="TextBox 27">
              <a:extLst>
                <a:ext uri="{FF2B5EF4-FFF2-40B4-BE49-F238E27FC236}">
                  <a16:creationId xmlns:a16="http://schemas.microsoft.com/office/drawing/2014/main" id="{6DF113D1-F421-F6E7-02EC-0837FB767313}"/>
                </a:ext>
              </a:extLst>
            </p:cNvPr>
            <p:cNvSpPr txBox="1"/>
            <p:nvPr/>
          </p:nvSpPr>
          <p:spPr>
            <a:xfrm>
              <a:off x="10820400" y="4640008"/>
              <a:ext cx="6997029" cy="641201"/>
            </a:xfrm>
            <a:prstGeom prst="rect">
              <a:avLst/>
            </a:prstGeom>
          </p:spPr>
          <p:txBody>
            <a:bodyPr lIns="0" tIns="0" rIns="0" bIns="0" rtlCol="0" anchor="t">
              <a:spAutoFit/>
            </a:bodyPr>
            <a:lstStyle/>
            <a:p>
              <a:pPr algn="l">
                <a:lnSpc>
                  <a:spcPts val="5016"/>
                </a:lnSpc>
                <a:spcBef>
                  <a:spcPct val="0"/>
                </a:spcBef>
              </a:pPr>
              <a:r>
                <a:rPr lang="en-US" sz="4644" spc="585" dirty="0">
                  <a:solidFill>
                    <a:srgbClr val="FFFFFF"/>
                  </a:solidFill>
                  <a:latin typeface="HK Modular"/>
                  <a:ea typeface="HK Modular"/>
                  <a:cs typeface="HK Modular"/>
                  <a:sym typeface="HK Modular"/>
                </a:rPr>
                <a:t>CONTENT</a:t>
              </a:r>
            </a:p>
          </p:txBody>
        </p:sp>
      </p:grpSp>
      <p:sp>
        <p:nvSpPr>
          <p:cNvPr id="28" name="TextBox 28">
            <a:extLst>
              <a:ext uri="{FF2B5EF4-FFF2-40B4-BE49-F238E27FC236}">
                <a16:creationId xmlns:a16="http://schemas.microsoft.com/office/drawing/2014/main" id="{84EED001-CD30-3CF5-8000-2D40985CFAD4}"/>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3</a:t>
            </a:r>
          </a:p>
        </p:txBody>
      </p:sp>
      <p:grpSp>
        <p:nvGrpSpPr>
          <p:cNvPr id="35" name="Group 34">
            <a:extLst>
              <a:ext uri="{FF2B5EF4-FFF2-40B4-BE49-F238E27FC236}">
                <a16:creationId xmlns:a16="http://schemas.microsoft.com/office/drawing/2014/main" id="{9A438974-0C37-145F-81A3-FFA7C86FAA24}"/>
              </a:ext>
            </a:extLst>
          </p:cNvPr>
          <p:cNvGrpSpPr/>
          <p:nvPr/>
        </p:nvGrpSpPr>
        <p:grpSpPr>
          <a:xfrm>
            <a:off x="1489594" y="908164"/>
            <a:ext cx="7502006" cy="2815289"/>
            <a:chOff x="1391939" y="2145321"/>
            <a:chExt cx="7502006" cy="2815289"/>
          </a:xfrm>
        </p:grpSpPr>
        <p:grpSp>
          <p:nvGrpSpPr>
            <p:cNvPr id="17" name="Group 17">
              <a:extLst>
                <a:ext uri="{FF2B5EF4-FFF2-40B4-BE49-F238E27FC236}">
                  <a16:creationId xmlns:a16="http://schemas.microsoft.com/office/drawing/2014/main" id="{25FD12EC-92E2-0E63-A779-73C1A377812E}"/>
                </a:ext>
              </a:extLst>
            </p:cNvPr>
            <p:cNvGrpSpPr>
              <a:grpSpLocks noChangeAspect="1"/>
            </p:cNvGrpSpPr>
            <p:nvPr/>
          </p:nvGrpSpPr>
          <p:grpSpPr>
            <a:xfrm>
              <a:off x="1391939" y="2478842"/>
              <a:ext cx="2481768" cy="2481768"/>
              <a:chOff x="0" y="0"/>
              <a:chExt cx="14840029" cy="14840029"/>
            </a:xfrm>
          </p:grpSpPr>
          <p:sp>
            <p:nvSpPr>
              <p:cNvPr id="18" name="Freeform 18">
                <a:extLst>
                  <a:ext uri="{FF2B5EF4-FFF2-40B4-BE49-F238E27FC236}">
                    <a16:creationId xmlns:a16="http://schemas.microsoft.com/office/drawing/2014/main" id="{047CEF62-5A5B-E0AD-0B70-7F826351FDCA}"/>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4274C3">
                      <a:alpha val="100000"/>
                    </a:srgbClr>
                  </a:gs>
                  <a:gs pos="50000">
                    <a:srgbClr val="4F5661">
                      <a:alpha val="78500"/>
                    </a:srgbClr>
                  </a:gs>
                  <a:gs pos="100000">
                    <a:srgbClr val="060F1F">
                      <a:alpha val="0"/>
                    </a:srgbClr>
                  </a:gs>
                </a:gsLst>
                <a:lin ang="0"/>
              </a:gradFill>
            </p:spPr>
          </p:sp>
          <p:sp>
            <p:nvSpPr>
              <p:cNvPr id="19" name="Freeform 19">
                <a:extLst>
                  <a:ext uri="{FF2B5EF4-FFF2-40B4-BE49-F238E27FC236}">
                    <a16:creationId xmlns:a16="http://schemas.microsoft.com/office/drawing/2014/main" id="{A417CF99-4F47-3177-9824-D22523C952EB}"/>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0" name="Freeform 20">
                <a:extLst>
                  <a:ext uri="{FF2B5EF4-FFF2-40B4-BE49-F238E27FC236}">
                    <a16:creationId xmlns:a16="http://schemas.microsoft.com/office/drawing/2014/main" id="{89B44062-BB31-3E7F-27A3-9D5653163D4B}"/>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38492" r="-38492"/>
                </a:stretch>
              </a:blipFill>
            </p:spPr>
          </p:sp>
        </p:grpSp>
        <p:sp>
          <p:nvSpPr>
            <p:cNvPr id="21" name="Freeform 21">
              <a:extLst>
                <a:ext uri="{FF2B5EF4-FFF2-40B4-BE49-F238E27FC236}">
                  <a16:creationId xmlns:a16="http://schemas.microsoft.com/office/drawing/2014/main" id="{73687DC3-9079-7CDA-90E7-8DBEEF2DF81E}"/>
                </a:ext>
              </a:extLst>
            </p:cNvPr>
            <p:cNvSpPr/>
            <p:nvPr/>
          </p:nvSpPr>
          <p:spPr>
            <a:xfrm>
              <a:off x="2680673" y="2145321"/>
              <a:ext cx="6213272" cy="2648932"/>
            </a:xfrm>
            <a:custGeom>
              <a:avLst/>
              <a:gdLst/>
              <a:ahLst/>
              <a:cxnLst/>
              <a:rect l="l" t="t" r="r" b="b"/>
              <a:pathLst>
                <a:path w="6213272" h="2648932">
                  <a:moveTo>
                    <a:pt x="0" y="0"/>
                  </a:moveTo>
                  <a:lnTo>
                    <a:pt x="6213272" y="0"/>
                  </a:lnTo>
                  <a:lnTo>
                    <a:pt x="6213272" y="2648933"/>
                  </a:lnTo>
                  <a:lnTo>
                    <a:pt x="0" y="26489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a:extLst>
                <a:ext uri="{FF2B5EF4-FFF2-40B4-BE49-F238E27FC236}">
                  <a16:creationId xmlns:a16="http://schemas.microsoft.com/office/drawing/2014/main" id="{C12DFDC1-9988-C15D-A197-421F156C92A6}"/>
                </a:ext>
              </a:extLst>
            </p:cNvPr>
            <p:cNvSpPr txBox="1"/>
            <p:nvPr/>
          </p:nvSpPr>
          <p:spPr>
            <a:xfrm>
              <a:off x="5069268" y="2463967"/>
              <a:ext cx="3601141" cy="283539"/>
            </a:xfrm>
            <a:prstGeom prst="rect">
              <a:avLst/>
            </a:prstGeom>
          </p:spPr>
          <p:txBody>
            <a:bodyPr lIns="0" tIns="0" rIns="0" bIns="0" rtlCol="0" anchor="t">
              <a:spAutoFit/>
            </a:bodyPr>
            <a:lstStyle/>
            <a:p>
              <a:pPr algn="ctr">
                <a:lnSpc>
                  <a:spcPts val="2163"/>
                </a:lnSpc>
                <a:spcBef>
                  <a:spcPct val="0"/>
                </a:spcBef>
              </a:pPr>
              <a:r>
                <a:rPr lang="en-US" sz="2003" b="1" dirty="0">
                  <a:solidFill>
                    <a:srgbClr val="FFFFFF"/>
                  </a:solidFill>
                  <a:latin typeface="Poppins Semi-Bold"/>
                  <a:ea typeface="Poppins Semi-Bold"/>
                  <a:cs typeface="Poppins Semi-Bold"/>
                  <a:sym typeface="Poppins Semi-Bold"/>
                </a:rPr>
                <a:t>AIM</a:t>
              </a:r>
            </a:p>
          </p:txBody>
        </p:sp>
        <p:sp>
          <p:nvSpPr>
            <p:cNvPr id="33" name="TextBox 33">
              <a:extLst>
                <a:ext uri="{FF2B5EF4-FFF2-40B4-BE49-F238E27FC236}">
                  <a16:creationId xmlns:a16="http://schemas.microsoft.com/office/drawing/2014/main" id="{BB4B3F01-F6A5-B628-D0CC-02E371FA3E8A}"/>
                </a:ext>
              </a:extLst>
            </p:cNvPr>
            <p:cNvSpPr txBox="1"/>
            <p:nvPr/>
          </p:nvSpPr>
          <p:spPr>
            <a:xfrm>
              <a:off x="5203658" y="2799257"/>
              <a:ext cx="3332363" cy="1019253"/>
            </a:xfrm>
            <a:prstGeom prst="rect">
              <a:avLst/>
            </a:prstGeom>
          </p:spPr>
          <p:txBody>
            <a:bodyPr lIns="0" tIns="0" rIns="0" bIns="0" rtlCol="0" anchor="t">
              <a:spAutoFit/>
            </a:bodyPr>
            <a:lstStyle/>
            <a:p>
              <a:pPr algn="l">
                <a:lnSpc>
                  <a:spcPts val="1975"/>
                </a:lnSpc>
              </a:pPr>
              <a:r>
                <a:rPr lang="en-US" dirty="0">
                  <a:solidFill>
                    <a:srgbClr val="FFFFFF"/>
                  </a:solidFill>
                  <a:latin typeface="Poppins Light"/>
                  <a:ea typeface="Poppins Light"/>
                  <a:cs typeface="Poppins Light"/>
                  <a:sym typeface="Poppins Light"/>
                </a:rPr>
                <a:t>Build an Emergency Vehicle Prioritization system that changes signal based on detection data.</a:t>
              </a:r>
            </a:p>
          </p:txBody>
        </p:sp>
      </p:grpSp>
      <p:grpSp>
        <p:nvGrpSpPr>
          <p:cNvPr id="36" name="Group 35">
            <a:extLst>
              <a:ext uri="{FF2B5EF4-FFF2-40B4-BE49-F238E27FC236}">
                <a16:creationId xmlns:a16="http://schemas.microsoft.com/office/drawing/2014/main" id="{DB0A2280-E21F-F60C-474A-EC4D81FA0253}"/>
              </a:ext>
            </a:extLst>
          </p:cNvPr>
          <p:cNvGrpSpPr/>
          <p:nvPr/>
        </p:nvGrpSpPr>
        <p:grpSpPr>
          <a:xfrm>
            <a:off x="1429283" y="4006746"/>
            <a:ext cx="7464662" cy="2648932"/>
            <a:chOff x="1391939" y="5784958"/>
            <a:chExt cx="7421001" cy="2648932"/>
          </a:xfrm>
        </p:grpSpPr>
        <p:grpSp>
          <p:nvGrpSpPr>
            <p:cNvPr id="23" name="Group 23">
              <a:extLst>
                <a:ext uri="{FF2B5EF4-FFF2-40B4-BE49-F238E27FC236}">
                  <a16:creationId xmlns:a16="http://schemas.microsoft.com/office/drawing/2014/main" id="{12D4CA27-0C9E-E1FF-D0AC-45941B0523EE}"/>
                </a:ext>
              </a:extLst>
            </p:cNvPr>
            <p:cNvGrpSpPr>
              <a:grpSpLocks noChangeAspect="1"/>
            </p:cNvGrpSpPr>
            <p:nvPr/>
          </p:nvGrpSpPr>
          <p:grpSpPr>
            <a:xfrm>
              <a:off x="1391939" y="5809770"/>
              <a:ext cx="2481768" cy="2481768"/>
              <a:chOff x="0" y="0"/>
              <a:chExt cx="14840029" cy="14840029"/>
            </a:xfrm>
          </p:grpSpPr>
          <p:sp>
            <p:nvSpPr>
              <p:cNvPr id="24" name="Freeform 24">
                <a:extLst>
                  <a:ext uri="{FF2B5EF4-FFF2-40B4-BE49-F238E27FC236}">
                    <a16:creationId xmlns:a16="http://schemas.microsoft.com/office/drawing/2014/main" id="{94171C11-A4AD-63AA-46C6-11438B6ADB5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4274C3">
                      <a:alpha val="100000"/>
                    </a:srgbClr>
                  </a:gs>
                  <a:gs pos="50000">
                    <a:srgbClr val="4F5661">
                      <a:alpha val="78500"/>
                    </a:srgbClr>
                  </a:gs>
                  <a:gs pos="100000">
                    <a:srgbClr val="060F1F">
                      <a:alpha val="0"/>
                    </a:srgbClr>
                  </a:gs>
                </a:gsLst>
                <a:lin ang="0"/>
              </a:gradFill>
            </p:spPr>
          </p:sp>
          <p:sp>
            <p:nvSpPr>
              <p:cNvPr id="25" name="Freeform 25">
                <a:extLst>
                  <a:ext uri="{FF2B5EF4-FFF2-40B4-BE49-F238E27FC236}">
                    <a16:creationId xmlns:a16="http://schemas.microsoft.com/office/drawing/2014/main" id="{42197E16-F986-D016-0A16-42BB86005B74}"/>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6" name="Freeform 26">
                <a:extLst>
                  <a:ext uri="{FF2B5EF4-FFF2-40B4-BE49-F238E27FC236}">
                    <a16:creationId xmlns:a16="http://schemas.microsoft.com/office/drawing/2014/main" id="{8BFD6EB3-C177-A1A3-C929-EA4E4D8FB185}"/>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0" name="Freeform 30">
              <a:extLst>
                <a:ext uri="{FF2B5EF4-FFF2-40B4-BE49-F238E27FC236}">
                  <a16:creationId xmlns:a16="http://schemas.microsoft.com/office/drawing/2014/main" id="{679BCAE3-CA3D-68F3-5864-A7B9D662581A}"/>
                </a:ext>
              </a:extLst>
            </p:cNvPr>
            <p:cNvSpPr/>
            <p:nvPr/>
          </p:nvSpPr>
          <p:spPr>
            <a:xfrm>
              <a:off x="2599668" y="5784958"/>
              <a:ext cx="6213272" cy="2648932"/>
            </a:xfrm>
            <a:custGeom>
              <a:avLst/>
              <a:gdLst/>
              <a:ahLst/>
              <a:cxnLst/>
              <a:rect l="l" t="t" r="r" b="b"/>
              <a:pathLst>
                <a:path w="6213272" h="2648932">
                  <a:moveTo>
                    <a:pt x="0" y="0"/>
                  </a:moveTo>
                  <a:lnTo>
                    <a:pt x="6213272" y="0"/>
                  </a:lnTo>
                  <a:lnTo>
                    <a:pt x="6213272" y="2648932"/>
                  </a:lnTo>
                  <a:lnTo>
                    <a:pt x="0" y="2648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TextBox 32">
              <a:extLst>
                <a:ext uri="{FF2B5EF4-FFF2-40B4-BE49-F238E27FC236}">
                  <a16:creationId xmlns:a16="http://schemas.microsoft.com/office/drawing/2014/main" id="{332579F4-5F4E-386A-2AC4-E60E3DA9E76E}"/>
                </a:ext>
              </a:extLst>
            </p:cNvPr>
            <p:cNvSpPr txBox="1"/>
            <p:nvPr/>
          </p:nvSpPr>
          <p:spPr>
            <a:xfrm>
              <a:off x="5069269" y="6083512"/>
              <a:ext cx="3601141" cy="283539"/>
            </a:xfrm>
            <a:prstGeom prst="rect">
              <a:avLst/>
            </a:prstGeom>
          </p:spPr>
          <p:txBody>
            <a:bodyPr lIns="0" tIns="0" rIns="0" bIns="0" rtlCol="0" anchor="t">
              <a:spAutoFit/>
            </a:bodyPr>
            <a:lstStyle/>
            <a:p>
              <a:pPr algn="ctr">
                <a:lnSpc>
                  <a:spcPts val="2163"/>
                </a:lnSpc>
                <a:spcBef>
                  <a:spcPct val="0"/>
                </a:spcBef>
              </a:pPr>
              <a:r>
                <a:rPr lang="en-US" sz="2003" b="1" dirty="0">
                  <a:solidFill>
                    <a:srgbClr val="FFFFFF"/>
                  </a:solidFill>
                  <a:latin typeface="Poppins Semi-Bold"/>
                  <a:ea typeface="Poppins Semi-Bold"/>
                  <a:cs typeface="Poppins Semi-Bold"/>
                  <a:sym typeface="Poppins Semi-Bold"/>
                </a:rPr>
                <a:t>IMPLEMENTATION</a:t>
              </a:r>
            </a:p>
          </p:txBody>
        </p:sp>
        <p:sp>
          <p:nvSpPr>
            <p:cNvPr id="34" name="TextBox 34">
              <a:extLst>
                <a:ext uri="{FF2B5EF4-FFF2-40B4-BE49-F238E27FC236}">
                  <a16:creationId xmlns:a16="http://schemas.microsoft.com/office/drawing/2014/main" id="{5F40660D-F47D-18BC-F328-9422024C4A8B}"/>
                </a:ext>
              </a:extLst>
            </p:cNvPr>
            <p:cNvSpPr txBox="1"/>
            <p:nvPr/>
          </p:nvSpPr>
          <p:spPr>
            <a:xfrm>
              <a:off x="5203658" y="6464512"/>
              <a:ext cx="3332363" cy="1026435"/>
            </a:xfrm>
            <a:prstGeom prst="rect">
              <a:avLst/>
            </a:prstGeom>
          </p:spPr>
          <p:txBody>
            <a:bodyPr lIns="0" tIns="0" rIns="0" bIns="0" rtlCol="0" anchor="t">
              <a:spAutoFit/>
            </a:bodyPr>
            <a:lstStyle/>
            <a:p>
              <a:pPr algn="l">
                <a:lnSpc>
                  <a:spcPts val="1975"/>
                </a:lnSpc>
              </a:pPr>
              <a:r>
                <a:rPr lang="en-US" dirty="0">
                  <a:solidFill>
                    <a:srgbClr val="FFFFFF"/>
                  </a:solidFill>
                  <a:latin typeface="Poppins Light"/>
                  <a:cs typeface="Poppins Light"/>
                  <a:sym typeface="Poppins Light"/>
                </a:rPr>
                <a:t>Using multiple functions and loops in python and </a:t>
              </a:r>
              <a:r>
                <a:rPr lang="en-US" dirty="0" err="1">
                  <a:solidFill>
                    <a:srgbClr val="FFFFFF"/>
                  </a:solidFill>
                  <a:latin typeface="Poppins Light"/>
                  <a:cs typeface="Poppins Light"/>
                  <a:sym typeface="Poppins Light"/>
                </a:rPr>
                <a:t>flowgorithm</a:t>
              </a:r>
              <a:r>
                <a:rPr lang="en-US" dirty="0">
                  <a:solidFill>
                    <a:srgbClr val="FFFFFF"/>
                  </a:solidFill>
                  <a:latin typeface="Poppins Light"/>
                  <a:cs typeface="Poppins Light"/>
                  <a:sym typeface="Poppins Light"/>
                </a:rPr>
                <a:t> software to counter all possibilities.</a:t>
              </a:r>
            </a:p>
          </p:txBody>
        </p:sp>
      </p:grpSp>
      <p:grpSp>
        <p:nvGrpSpPr>
          <p:cNvPr id="45" name="Group 44">
            <a:extLst>
              <a:ext uri="{FF2B5EF4-FFF2-40B4-BE49-F238E27FC236}">
                <a16:creationId xmlns:a16="http://schemas.microsoft.com/office/drawing/2014/main" id="{7D6255C7-DF5A-7A70-D6C5-92B416696A39}"/>
              </a:ext>
            </a:extLst>
          </p:cNvPr>
          <p:cNvGrpSpPr/>
          <p:nvPr/>
        </p:nvGrpSpPr>
        <p:grpSpPr>
          <a:xfrm>
            <a:off x="1472944" y="6936983"/>
            <a:ext cx="7421001" cy="2648932"/>
            <a:chOff x="1391939" y="5784958"/>
            <a:chExt cx="7421001" cy="2648932"/>
          </a:xfrm>
        </p:grpSpPr>
        <p:grpSp>
          <p:nvGrpSpPr>
            <p:cNvPr id="46" name="Group 23">
              <a:extLst>
                <a:ext uri="{FF2B5EF4-FFF2-40B4-BE49-F238E27FC236}">
                  <a16:creationId xmlns:a16="http://schemas.microsoft.com/office/drawing/2014/main" id="{0DCF8016-177C-CB96-AEFE-860F68A16F16}"/>
                </a:ext>
              </a:extLst>
            </p:cNvPr>
            <p:cNvGrpSpPr>
              <a:grpSpLocks noChangeAspect="1"/>
            </p:cNvGrpSpPr>
            <p:nvPr/>
          </p:nvGrpSpPr>
          <p:grpSpPr>
            <a:xfrm>
              <a:off x="1391939" y="5809770"/>
              <a:ext cx="2481768" cy="2481768"/>
              <a:chOff x="0" y="0"/>
              <a:chExt cx="14840029" cy="14840029"/>
            </a:xfrm>
          </p:grpSpPr>
          <p:sp>
            <p:nvSpPr>
              <p:cNvPr id="50" name="Freeform 24">
                <a:extLst>
                  <a:ext uri="{FF2B5EF4-FFF2-40B4-BE49-F238E27FC236}">
                    <a16:creationId xmlns:a16="http://schemas.microsoft.com/office/drawing/2014/main" id="{C8D38FDC-71EC-0C37-F430-E1465E3D9B8F}"/>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4274C3">
                      <a:alpha val="100000"/>
                    </a:srgbClr>
                  </a:gs>
                  <a:gs pos="50000">
                    <a:srgbClr val="4F5661">
                      <a:alpha val="78500"/>
                    </a:srgbClr>
                  </a:gs>
                  <a:gs pos="100000">
                    <a:srgbClr val="060F1F">
                      <a:alpha val="0"/>
                    </a:srgbClr>
                  </a:gs>
                </a:gsLst>
                <a:lin ang="0"/>
              </a:gradFill>
            </p:spPr>
          </p:sp>
          <p:sp>
            <p:nvSpPr>
              <p:cNvPr id="51" name="Freeform 25">
                <a:extLst>
                  <a:ext uri="{FF2B5EF4-FFF2-40B4-BE49-F238E27FC236}">
                    <a16:creationId xmlns:a16="http://schemas.microsoft.com/office/drawing/2014/main" id="{C741088E-F6DE-2707-54CF-5662D5DE3935}"/>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52" name="Freeform 26">
                <a:extLst>
                  <a:ext uri="{FF2B5EF4-FFF2-40B4-BE49-F238E27FC236}">
                    <a16:creationId xmlns:a16="http://schemas.microsoft.com/office/drawing/2014/main" id="{350879A7-7D6C-1F2A-211E-71409F335926}"/>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47" name="Freeform 30">
              <a:extLst>
                <a:ext uri="{FF2B5EF4-FFF2-40B4-BE49-F238E27FC236}">
                  <a16:creationId xmlns:a16="http://schemas.microsoft.com/office/drawing/2014/main" id="{384CBDA8-61CC-88DA-7591-B84E29A59959}"/>
                </a:ext>
              </a:extLst>
            </p:cNvPr>
            <p:cNvSpPr/>
            <p:nvPr/>
          </p:nvSpPr>
          <p:spPr>
            <a:xfrm>
              <a:off x="2599668" y="5784958"/>
              <a:ext cx="6213272" cy="2648932"/>
            </a:xfrm>
            <a:custGeom>
              <a:avLst/>
              <a:gdLst/>
              <a:ahLst/>
              <a:cxnLst/>
              <a:rect l="l" t="t" r="r" b="b"/>
              <a:pathLst>
                <a:path w="6213272" h="2648932">
                  <a:moveTo>
                    <a:pt x="0" y="0"/>
                  </a:moveTo>
                  <a:lnTo>
                    <a:pt x="6213272" y="0"/>
                  </a:lnTo>
                  <a:lnTo>
                    <a:pt x="6213272" y="2648932"/>
                  </a:lnTo>
                  <a:lnTo>
                    <a:pt x="0" y="2648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8" name="TextBox 32">
              <a:extLst>
                <a:ext uri="{FF2B5EF4-FFF2-40B4-BE49-F238E27FC236}">
                  <a16:creationId xmlns:a16="http://schemas.microsoft.com/office/drawing/2014/main" id="{42E32082-FE31-D956-BA0E-58B8AA2423D4}"/>
                </a:ext>
              </a:extLst>
            </p:cNvPr>
            <p:cNvSpPr txBox="1"/>
            <p:nvPr/>
          </p:nvSpPr>
          <p:spPr>
            <a:xfrm>
              <a:off x="5069269" y="6048875"/>
              <a:ext cx="3601141" cy="283539"/>
            </a:xfrm>
            <a:prstGeom prst="rect">
              <a:avLst/>
            </a:prstGeom>
          </p:spPr>
          <p:txBody>
            <a:bodyPr lIns="0" tIns="0" rIns="0" bIns="0" rtlCol="0" anchor="t">
              <a:spAutoFit/>
            </a:bodyPr>
            <a:lstStyle/>
            <a:p>
              <a:pPr algn="ctr">
                <a:lnSpc>
                  <a:spcPts val="2163"/>
                </a:lnSpc>
                <a:spcBef>
                  <a:spcPct val="0"/>
                </a:spcBef>
              </a:pPr>
              <a:r>
                <a:rPr lang="en-US" sz="2003" b="1" dirty="0">
                  <a:solidFill>
                    <a:srgbClr val="FFFFFF"/>
                  </a:solidFill>
                  <a:latin typeface="Poppins Semi-Bold"/>
                  <a:ea typeface="Poppins Semi-Bold"/>
                  <a:cs typeface="Poppins Semi-Bold"/>
                  <a:sym typeface="Poppins Semi-Bold"/>
                </a:rPr>
                <a:t>CONCLUSION</a:t>
              </a:r>
            </a:p>
          </p:txBody>
        </p:sp>
        <p:sp>
          <p:nvSpPr>
            <p:cNvPr id="49" name="TextBox 34">
              <a:extLst>
                <a:ext uri="{FF2B5EF4-FFF2-40B4-BE49-F238E27FC236}">
                  <a16:creationId xmlns:a16="http://schemas.microsoft.com/office/drawing/2014/main" id="{DEF8A557-D005-031B-5A3B-270765FC3CF4}"/>
                </a:ext>
              </a:extLst>
            </p:cNvPr>
            <p:cNvSpPr txBox="1"/>
            <p:nvPr/>
          </p:nvSpPr>
          <p:spPr>
            <a:xfrm>
              <a:off x="5203658" y="6429875"/>
              <a:ext cx="3332363" cy="1026435"/>
            </a:xfrm>
            <a:prstGeom prst="rect">
              <a:avLst/>
            </a:prstGeom>
          </p:spPr>
          <p:txBody>
            <a:bodyPr lIns="0" tIns="0" rIns="0" bIns="0" rtlCol="0" anchor="t">
              <a:spAutoFit/>
            </a:bodyPr>
            <a:lstStyle/>
            <a:p>
              <a:pPr>
                <a:lnSpc>
                  <a:spcPts val="1975"/>
                </a:lnSpc>
              </a:pPr>
              <a:r>
                <a:rPr lang="en-US" dirty="0">
                  <a:solidFill>
                    <a:srgbClr val="FFFFFF"/>
                  </a:solidFill>
                  <a:latin typeface="Poppins Light"/>
                  <a:cs typeface="Poppins Light"/>
                  <a:sym typeface="Poppins Light"/>
                </a:rPr>
                <a:t>Effectiveness of simulation of signal control logic in collaboration with smart sensors and IoT system.</a:t>
              </a:r>
            </a:p>
          </p:txBody>
        </p:sp>
      </p:grpSp>
    </p:spTree>
    <p:extLst>
      <p:ext uri="{BB962C8B-B14F-4D97-AF65-F5344CB8AC3E}">
        <p14:creationId xmlns:p14="http://schemas.microsoft.com/office/powerpoint/2010/main" val="4115596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4</a:t>
            </a:r>
          </a:p>
        </p:txBody>
      </p:sp>
      <p:sp>
        <p:nvSpPr>
          <p:cNvPr id="21" name="TextBox 21"/>
          <p:cNvSpPr txBox="1"/>
          <p:nvPr/>
        </p:nvSpPr>
        <p:spPr>
          <a:xfrm>
            <a:off x="3506439" y="1071066"/>
            <a:ext cx="11275121" cy="872034"/>
          </a:xfrm>
          <a:prstGeom prst="rect">
            <a:avLst/>
          </a:prstGeom>
        </p:spPr>
        <p:txBody>
          <a:bodyPr lIns="0" tIns="0" rIns="0" bIns="0" rtlCol="0" anchor="t">
            <a:spAutoFit/>
          </a:bodyPr>
          <a:lstStyle/>
          <a:p>
            <a:pPr algn="ctr">
              <a:lnSpc>
                <a:spcPts val="6753"/>
              </a:lnSpc>
              <a:spcBef>
                <a:spcPct val="0"/>
              </a:spcBef>
            </a:pPr>
            <a:r>
              <a:rPr lang="en-US" sz="6252" spc="787" dirty="0">
                <a:solidFill>
                  <a:srgbClr val="FFFFFF"/>
                </a:solidFill>
                <a:latin typeface="HK Modular"/>
                <a:ea typeface="HK Modular"/>
                <a:cs typeface="HK Modular"/>
                <a:sym typeface="HK Modular"/>
              </a:rPr>
              <a:t>AIM </a:t>
            </a:r>
          </a:p>
        </p:txBody>
      </p:sp>
      <p:grpSp>
        <p:nvGrpSpPr>
          <p:cNvPr id="37" name="Group 14">
            <a:extLst>
              <a:ext uri="{FF2B5EF4-FFF2-40B4-BE49-F238E27FC236}">
                <a16:creationId xmlns:a16="http://schemas.microsoft.com/office/drawing/2014/main" id="{2CBFC4A4-F74E-885D-ED24-4A7B32C79880}"/>
              </a:ext>
            </a:extLst>
          </p:cNvPr>
          <p:cNvGrpSpPr/>
          <p:nvPr/>
        </p:nvGrpSpPr>
        <p:grpSpPr>
          <a:xfrm>
            <a:off x="0" y="5750052"/>
            <a:ext cx="18288000" cy="4027097"/>
            <a:chOff x="0" y="0"/>
            <a:chExt cx="5390069" cy="1281168"/>
          </a:xfrm>
        </p:grpSpPr>
        <p:sp>
          <p:nvSpPr>
            <p:cNvPr id="38" name="Freeform 15">
              <a:extLst>
                <a:ext uri="{FF2B5EF4-FFF2-40B4-BE49-F238E27FC236}">
                  <a16:creationId xmlns:a16="http://schemas.microsoft.com/office/drawing/2014/main" id="{4487A4D4-440E-938A-0543-E1CC9B966C6B}"/>
                </a:ext>
              </a:extLst>
            </p:cNvPr>
            <p:cNvSpPr/>
            <p:nvPr/>
          </p:nvSpPr>
          <p:spPr>
            <a:xfrm>
              <a:off x="0" y="248286"/>
              <a:ext cx="5390069" cy="1032882"/>
            </a:xfrm>
            <a:custGeom>
              <a:avLst/>
              <a:gdLst/>
              <a:ahLst/>
              <a:cxnLst/>
              <a:rect l="l" t="t" r="r" b="b"/>
              <a:pathLst>
                <a:path w="5390069" h="1032882">
                  <a:moveTo>
                    <a:pt x="0" y="0"/>
                  </a:moveTo>
                  <a:lnTo>
                    <a:pt x="5390069" y="0"/>
                  </a:lnTo>
                  <a:lnTo>
                    <a:pt x="5390069" y="1032882"/>
                  </a:lnTo>
                  <a:lnTo>
                    <a:pt x="0" y="1032882"/>
                  </a:lnTo>
                  <a:close/>
                </a:path>
              </a:pathLst>
            </a:custGeom>
            <a:gradFill rotWithShape="1">
              <a:gsLst>
                <a:gs pos="0">
                  <a:srgbClr val="071121">
                    <a:alpha val="31000"/>
                  </a:srgbClr>
                </a:gs>
                <a:gs pos="50000">
                  <a:srgbClr val="4F5661">
                    <a:alpha val="24335"/>
                  </a:srgbClr>
                </a:gs>
                <a:gs pos="100000">
                  <a:srgbClr val="060F1F">
                    <a:alpha val="0"/>
                  </a:srgbClr>
                </a:gs>
              </a:gsLst>
              <a:lin ang="0"/>
            </a:gradFill>
          </p:spPr>
          <p:txBody>
            <a:bodyPr/>
            <a:lstStyle/>
            <a:p>
              <a:endParaRPr lang="en-IN" dirty="0"/>
            </a:p>
          </p:txBody>
        </p:sp>
        <p:sp>
          <p:nvSpPr>
            <p:cNvPr id="39" name="TextBox 16">
              <a:extLst>
                <a:ext uri="{FF2B5EF4-FFF2-40B4-BE49-F238E27FC236}">
                  <a16:creationId xmlns:a16="http://schemas.microsoft.com/office/drawing/2014/main" id="{5DC73C6D-2100-BFEF-3202-4DDE599CB1AC}"/>
                </a:ext>
              </a:extLst>
            </p:cNvPr>
            <p:cNvSpPr txBox="1"/>
            <p:nvPr/>
          </p:nvSpPr>
          <p:spPr>
            <a:xfrm>
              <a:off x="0" y="0"/>
              <a:ext cx="5390069" cy="1032882"/>
            </a:xfrm>
            <a:prstGeom prst="rect">
              <a:avLst/>
            </a:prstGeom>
          </p:spPr>
          <p:txBody>
            <a:bodyPr lIns="50800" tIns="50800" rIns="50800" bIns="50800" rtlCol="0" anchor="ctr"/>
            <a:lstStyle/>
            <a:p>
              <a:pPr algn="ctr">
                <a:lnSpc>
                  <a:spcPts val="1917"/>
                </a:lnSpc>
              </a:pPr>
              <a:endParaRPr/>
            </a:p>
          </p:txBody>
        </p:sp>
      </p:grpSp>
      <p:grpSp>
        <p:nvGrpSpPr>
          <p:cNvPr id="59" name="Group 58">
            <a:extLst>
              <a:ext uri="{FF2B5EF4-FFF2-40B4-BE49-F238E27FC236}">
                <a16:creationId xmlns:a16="http://schemas.microsoft.com/office/drawing/2014/main" id="{F9CEEC77-D49C-F5E8-9D86-5FB5C7E1FD67}"/>
              </a:ext>
            </a:extLst>
          </p:cNvPr>
          <p:cNvGrpSpPr/>
          <p:nvPr/>
        </p:nvGrpSpPr>
        <p:grpSpPr>
          <a:xfrm>
            <a:off x="0" y="3113046"/>
            <a:ext cx="18288000" cy="3246659"/>
            <a:chOff x="0" y="3113046"/>
            <a:chExt cx="18288000" cy="3246659"/>
          </a:xfrm>
        </p:grpSpPr>
        <p:grpSp>
          <p:nvGrpSpPr>
            <p:cNvPr id="14" name="Group 14"/>
            <p:cNvGrpSpPr/>
            <p:nvPr/>
          </p:nvGrpSpPr>
          <p:grpSpPr>
            <a:xfrm>
              <a:off x="0" y="3113046"/>
              <a:ext cx="18288000" cy="3246659"/>
              <a:chOff x="0" y="0"/>
              <a:chExt cx="5390069" cy="1032882"/>
            </a:xfrm>
          </p:grpSpPr>
          <p:sp>
            <p:nvSpPr>
              <p:cNvPr id="15" name="Freeform 15"/>
              <p:cNvSpPr/>
              <p:nvPr/>
            </p:nvSpPr>
            <p:spPr>
              <a:xfrm>
                <a:off x="0" y="0"/>
                <a:ext cx="5390069" cy="1032882"/>
              </a:xfrm>
              <a:custGeom>
                <a:avLst/>
                <a:gdLst/>
                <a:ahLst/>
                <a:cxnLst/>
                <a:rect l="l" t="t" r="r" b="b"/>
                <a:pathLst>
                  <a:path w="5390069" h="1032882">
                    <a:moveTo>
                      <a:pt x="0" y="0"/>
                    </a:moveTo>
                    <a:lnTo>
                      <a:pt x="5390069" y="0"/>
                    </a:lnTo>
                    <a:lnTo>
                      <a:pt x="5390069" y="1032882"/>
                    </a:lnTo>
                    <a:lnTo>
                      <a:pt x="0" y="1032882"/>
                    </a:lnTo>
                    <a:close/>
                  </a:path>
                </a:pathLst>
              </a:custGeom>
              <a:gradFill rotWithShape="1">
                <a:gsLst>
                  <a:gs pos="0">
                    <a:srgbClr val="071121">
                      <a:alpha val="31000"/>
                    </a:srgbClr>
                  </a:gs>
                  <a:gs pos="50000">
                    <a:srgbClr val="4F5661">
                      <a:alpha val="24335"/>
                    </a:srgbClr>
                  </a:gs>
                  <a:gs pos="100000">
                    <a:srgbClr val="060F1F">
                      <a:alpha val="0"/>
                    </a:srgbClr>
                  </a:gs>
                </a:gsLst>
                <a:lin ang="0"/>
              </a:gradFill>
            </p:spPr>
          </p:sp>
          <p:sp>
            <p:nvSpPr>
              <p:cNvPr id="16" name="TextBox 16"/>
              <p:cNvSpPr txBox="1"/>
              <p:nvPr/>
            </p:nvSpPr>
            <p:spPr>
              <a:xfrm>
                <a:off x="0" y="0"/>
                <a:ext cx="5390069" cy="1032882"/>
              </a:xfrm>
              <a:prstGeom prst="rect">
                <a:avLst/>
              </a:prstGeom>
            </p:spPr>
            <p:txBody>
              <a:bodyPr lIns="50800" tIns="50800" rIns="50800" bIns="50800" rtlCol="0" anchor="ctr"/>
              <a:lstStyle/>
              <a:p>
                <a:pPr algn="ctr">
                  <a:lnSpc>
                    <a:spcPts val="1917"/>
                  </a:lnSpc>
                </a:pPr>
                <a:endParaRPr/>
              </a:p>
            </p:txBody>
          </p:sp>
        </p:grpSp>
        <p:grpSp>
          <p:nvGrpSpPr>
            <p:cNvPr id="40" name="Group 39">
              <a:extLst>
                <a:ext uri="{FF2B5EF4-FFF2-40B4-BE49-F238E27FC236}">
                  <a16:creationId xmlns:a16="http://schemas.microsoft.com/office/drawing/2014/main" id="{7BD2B309-0FC6-B09A-DE45-D458F875D37B}"/>
                </a:ext>
              </a:extLst>
            </p:cNvPr>
            <p:cNvGrpSpPr/>
            <p:nvPr/>
          </p:nvGrpSpPr>
          <p:grpSpPr>
            <a:xfrm>
              <a:off x="2362200" y="3671091"/>
              <a:ext cx="5217387" cy="1929609"/>
              <a:chOff x="12427356" y="5079479"/>
              <a:chExt cx="5217387" cy="1929609"/>
            </a:xfrm>
          </p:grpSpPr>
          <p:grpSp>
            <p:nvGrpSpPr>
              <p:cNvPr id="29" name="Group 29"/>
              <p:cNvGrpSpPr/>
              <p:nvPr/>
            </p:nvGrpSpPr>
            <p:grpSpPr>
              <a:xfrm>
                <a:off x="12427356" y="5079479"/>
                <a:ext cx="392527" cy="392527"/>
                <a:chOff x="0" y="0"/>
                <a:chExt cx="103382" cy="103382"/>
              </a:xfrm>
            </p:grpSpPr>
            <p:sp>
              <p:nvSpPr>
                <p:cNvPr id="30" name="Freeform 30"/>
                <p:cNvSpPr/>
                <p:nvPr/>
              </p:nvSpPr>
              <p:spPr>
                <a:xfrm>
                  <a:off x="0" y="0"/>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31" name="TextBox 31"/>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32" name="TextBox 32"/>
              <p:cNvSpPr txBox="1"/>
              <p:nvPr/>
            </p:nvSpPr>
            <p:spPr>
              <a:xfrm>
                <a:off x="13054626" y="5110109"/>
                <a:ext cx="4325730" cy="695575"/>
              </a:xfrm>
              <a:prstGeom prst="rect">
                <a:avLst/>
              </a:prstGeom>
            </p:spPr>
            <p:txBody>
              <a:bodyPr wrap="square"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Eliminate Manual Intervention: </a:t>
                </a:r>
              </a:p>
            </p:txBody>
          </p:sp>
          <p:sp>
            <p:nvSpPr>
              <p:cNvPr id="33" name="TextBox 33"/>
              <p:cNvSpPr txBox="1"/>
              <p:nvPr/>
            </p:nvSpPr>
            <p:spPr>
              <a:xfrm>
                <a:off x="13054626" y="5861594"/>
                <a:ext cx="4590117" cy="1147494"/>
              </a:xfrm>
              <a:prstGeom prst="rect">
                <a:avLst/>
              </a:prstGeom>
            </p:spPr>
            <p:txBody>
              <a:bodyPr lIns="0" tIns="0" rIns="0" bIns="0" rtlCol="0" anchor="t">
                <a:spAutoFit/>
              </a:bodyPr>
              <a:lstStyle/>
              <a:p>
                <a:pPr lvl="0"/>
                <a:r>
                  <a:rPr lang="en-US" sz="1864" dirty="0">
                    <a:solidFill>
                      <a:srgbClr val="FFFFFF"/>
                    </a:solidFill>
                    <a:latin typeface="Poppins Light"/>
                    <a:cs typeface="Poppins Light"/>
                  </a:rPr>
                  <a:t>The system automates the process of granting priority, removing the need for manual traffic control that could be a source of delay</a:t>
                </a:r>
                <a:endParaRPr lang="en-IN" sz="1864" dirty="0">
                  <a:solidFill>
                    <a:srgbClr val="FFFFFF"/>
                  </a:solidFill>
                  <a:latin typeface="Poppins Light"/>
                  <a:cs typeface="Poppins Light"/>
                </a:endParaRPr>
              </a:p>
            </p:txBody>
          </p:sp>
        </p:grpSp>
        <p:grpSp>
          <p:nvGrpSpPr>
            <p:cNvPr id="41" name="Group 40">
              <a:extLst>
                <a:ext uri="{FF2B5EF4-FFF2-40B4-BE49-F238E27FC236}">
                  <a16:creationId xmlns:a16="http://schemas.microsoft.com/office/drawing/2014/main" id="{86FB3AC5-61CF-9E72-8CC3-7D555F15701C}"/>
                </a:ext>
              </a:extLst>
            </p:cNvPr>
            <p:cNvGrpSpPr/>
            <p:nvPr/>
          </p:nvGrpSpPr>
          <p:grpSpPr>
            <a:xfrm>
              <a:off x="8507794" y="3560694"/>
              <a:ext cx="5217387" cy="2187618"/>
              <a:chOff x="12427356" y="5079479"/>
              <a:chExt cx="5217387" cy="2187618"/>
            </a:xfrm>
          </p:grpSpPr>
          <p:grpSp>
            <p:nvGrpSpPr>
              <p:cNvPr id="42" name="Group 29">
                <a:extLst>
                  <a:ext uri="{FF2B5EF4-FFF2-40B4-BE49-F238E27FC236}">
                    <a16:creationId xmlns:a16="http://schemas.microsoft.com/office/drawing/2014/main" id="{F169E214-D046-0D50-441D-97B3D486E6F7}"/>
                  </a:ext>
                </a:extLst>
              </p:cNvPr>
              <p:cNvGrpSpPr/>
              <p:nvPr/>
            </p:nvGrpSpPr>
            <p:grpSpPr>
              <a:xfrm>
                <a:off x="12427356" y="5079479"/>
                <a:ext cx="392527" cy="592208"/>
                <a:chOff x="0" y="0"/>
                <a:chExt cx="103382" cy="155973"/>
              </a:xfrm>
            </p:grpSpPr>
            <p:sp>
              <p:nvSpPr>
                <p:cNvPr id="45" name="Freeform 30">
                  <a:extLst>
                    <a:ext uri="{FF2B5EF4-FFF2-40B4-BE49-F238E27FC236}">
                      <a16:creationId xmlns:a16="http://schemas.microsoft.com/office/drawing/2014/main" id="{9C46F896-7103-AB3C-871C-7924C3961635}"/>
                    </a:ext>
                  </a:extLst>
                </p:cNvPr>
                <p:cNvSpPr/>
                <p:nvPr/>
              </p:nvSpPr>
              <p:spPr>
                <a:xfrm>
                  <a:off x="0" y="52591"/>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46" name="TextBox 31">
                  <a:extLst>
                    <a:ext uri="{FF2B5EF4-FFF2-40B4-BE49-F238E27FC236}">
                      <a16:creationId xmlns:a16="http://schemas.microsoft.com/office/drawing/2014/main" id="{EFD5B525-BF28-4A7A-B2B5-A823E365C090}"/>
                    </a:ext>
                  </a:extLst>
                </p:cNvPr>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43" name="TextBox 32">
                <a:extLst>
                  <a:ext uri="{FF2B5EF4-FFF2-40B4-BE49-F238E27FC236}">
                    <a16:creationId xmlns:a16="http://schemas.microsoft.com/office/drawing/2014/main" id="{02A240A3-419D-229E-2EDA-077E9091EFC8}"/>
                  </a:ext>
                </a:extLst>
              </p:cNvPr>
              <p:cNvSpPr txBox="1"/>
              <p:nvPr/>
            </p:nvSpPr>
            <p:spPr>
              <a:xfrm>
                <a:off x="13054626" y="5309788"/>
                <a:ext cx="3872379" cy="361897"/>
              </a:xfrm>
              <a:prstGeom prst="rect">
                <a:avLst/>
              </a:prstGeom>
            </p:spPr>
            <p:txBody>
              <a:bodyPr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Enhance Safety:</a:t>
                </a:r>
              </a:p>
            </p:txBody>
          </p:sp>
          <p:sp>
            <p:nvSpPr>
              <p:cNvPr id="44" name="TextBox 33">
                <a:extLst>
                  <a:ext uri="{FF2B5EF4-FFF2-40B4-BE49-F238E27FC236}">
                    <a16:creationId xmlns:a16="http://schemas.microsoft.com/office/drawing/2014/main" id="{7AABF215-52CD-CCB8-55E8-1C40556D28CF}"/>
                  </a:ext>
                </a:extLst>
              </p:cNvPr>
              <p:cNvSpPr txBox="1"/>
              <p:nvPr/>
            </p:nvSpPr>
            <p:spPr>
              <a:xfrm>
                <a:off x="13054626" y="5811827"/>
                <a:ext cx="4590117" cy="1455270"/>
              </a:xfrm>
              <a:prstGeom prst="rect">
                <a:avLst/>
              </a:prstGeom>
            </p:spPr>
            <p:txBody>
              <a:bodyPr lIns="0" tIns="0" rIns="0" bIns="0" rtlCol="0" anchor="t">
                <a:spAutoFit/>
              </a:bodyPr>
              <a:lstStyle/>
              <a:p>
                <a:pPr lvl="0"/>
                <a:r>
                  <a:rPr lang="en-US" sz="1864" dirty="0">
                    <a:solidFill>
                      <a:srgbClr val="FFFFFF"/>
                    </a:solidFill>
                    <a:latin typeface="Poppins Light"/>
                    <a:cs typeface="Poppins Light"/>
                  </a:rPr>
                  <a:t>By clearing a path through intersections, the system reduces the risk of accidents between emergency vehicles and other traffic, and the risk of collisions at the intersection itself.</a:t>
                </a:r>
                <a:endParaRPr lang="en-IN" sz="1864" dirty="0">
                  <a:solidFill>
                    <a:srgbClr val="FFFFFF"/>
                  </a:solidFill>
                  <a:latin typeface="Poppins Light"/>
                  <a:cs typeface="Poppins Light"/>
                </a:endParaRPr>
              </a:p>
            </p:txBody>
          </p:sp>
        </p:grpSp>
      </p:grpSp>
      <p:grpSp>
        <p:nvGrpSpPr>
          <p:cNvPr id="47" name="Group 46">
            <a:extLst>
              <a:ext uri="{FF2B5EF4-FFF2-40B4-BE49-F238E27FC236}">
                <a16:creationId xmlns:a16="http://schemas.microsoft.com/office/drawing/2014/main" id="{1172E0CD-FB7F-8E83-FE1C-27A4E03CE98E}"/>
              </a:ext>
            </a:extLst>
          </p:cNvPr>
          <p:cNvGrpSpPr/>
          <p:nvPr/>
        </p:nvGrpSpPr>
        <p:grpSpPr>
          <a:xfrm>
            <a:off x="4889373" y="6983782"/>
            <a:ext cx="5217387" cy="1879842"/>
            <a:chOff x="12427356" y="5079479"/>
            <a:chExt cx="5217387" cy="1879842"/>
          </a:xfrm>
        </p:grpSpPr>
        <p:grpSp>
          <p:nvGrpSpPr>
            <p:cNvPr id="48" name="Group 29">
              <a:extLst>
                <a:ext uri="{FF2B5EF4-FFF2-40B4-BE49-F238E27FC236}">
                  <a16:creationId xmlns:a16="http://schemas.microsoft.com/office/drawing/2014/main" id="{C5DC5B8A-56A5-D248-0CC0-FE701118F074}"/>
                </a:ext>
              </a:extLst>
            </p:cNvPr>
            <p:cNvGrpSpPr/>
            <p:nvPr/>
          </p:nvGrpSpPr>
          <p:grpSpPr>
            <a:xfrm>
              <a:off x="12427356" y="5079479"/>
              <a:ext cx="392527" cy="392527"/>
              <a:chOff x="0" y="0"/>
              <a:chExt cx="103382" cy="103382"/>
            </a:xfrm>
          </p:grpSpPr>
          <p:sp>
            <p:nvSpPr>
              <p:cNvPr id="51" name="Freeform 30">
                <a:extLst>
                  <a:ext uri="{FF2B5EF4-FFF2-40B4-BE49-F238E27FC236}">
                    <a16:creationId xmlns:a16="http://schemas.microsoft.com/office/drawing/2014/main" id="{1D44F4F3-F838-EA3A-20B8-769E3F76EC1F}"/>
                  </a:ext>
                </a:extLst>
              </p:cNvPr>
              <p:cNvSpPr/>
              <p:nvPr/>
            </p:nvSpPr>
            <p:spPr>
              <a:xfrm>
                <a:off x="0" y="0"/>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52" name="TextBox 31">
                <a:extLst>
                  <a:ext uri="{FF2B5EF4-FFF2-40B4-BE49-F238E27FC236}">
                    <a16:creationId xmlns:a16="http://schemas.microsoft.com/office/drawing/2014/main" id="{B712B552-FE67-6322-BE70-5FDC531DFCC8}"/>
                  </a:ext>
                </a:extLst>
              </p:cNvPr>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49" name="TextBox 32">
              <a:extLst>
                <a:ext uri="{FF2B5EF4-FFF2-40B4-BE49-F238E27FC236}">
                  <a16:creationId xmlns:a16="http://schemas.microsoft.com/office/drawing/2014/main" id="{1BC1FAE1-8435-8608-F3A6-4B136B7E9AA4}"/>
                </a:ext>
              </a:extLst>
            </p:cNvPr>
            <p:cNvSpPr txBox="1"/>
            <p:nvPr/>
          </p:nvSpPr>
          <p:spPr>
            <a:xfrm>
              <a:off x="13054626" y="5110109"/>
              <a:ext cx="3872379" cy="695575"/>
            </a:xfrm>
            <a:prstGeom prst="rect">
              <a:avLst/>
            </a:prstGeom>
          </p:spPr>
          <p:txBody>
            <a:bodyPr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Reduces Response Time:</a:t>
              </a:r>
            </a:p>
          </p:txBody>
        </p:sp>
        <p:sp>
          <p:nvSpPr>
            <p:cNvPr id="50" name="TextBox 33">
              <a:extLst>
                <a:ext uri="{FF2B5EF4-FFF2-40B4-BE49-F238E27FC236}">
                  <a16:creationId xmlns:a16="http://schemas.microsoft.com/office/drawing/2014/main" id="{59997835-76F7-63FD-1433-89D900F90A9D}"/>
                </a:ext>
              </a:extLst>
            </p:cNvPr>
            <p:cNvSpPr txBox="1"/>
            <p:nvPr/>
          </p:nvSpPr>
          <p:spPr>
            <a:xfrm>
              <a:off x="13054626" y="5811827"/>
              <a:ext cx="4590117" cy="1147494"/>
            </a:xfrm>
            <a:prstGeom prst="rect">
              <a:avLst/>
            </a:prstGeom>
          </p:spPr>
          <p:txBody>
            <a:bodyPr lIns="0" tIns="0" rIns="0" bIns="0" rtlCol="0" anchor="t">
              <a:spAutoFit/>
            </a:bodyPr>
            <a:lstStyle/>
            <a:p>
              <a:r>
                <a:rPr lang="en-US" sz="1864" dirty="0">
                  <a:solidFill>
                    <a:srgbClr val="FFFFFF"/>
                  </a:solidFill>
                  <a:latin typeface="Poppins Light"/>
                  <a:cs typeface="Poppins Light"/>
                </a:rPr>
                <a:t>The primary goal is to shorten the time it takes for emergency vehicles to reach their destination, which can be critical in life-threatening situations.</a:t>
              </a:r>
              <a:endParaRPr lang="en-IN" sz="1864" dirty="0">
                <a:solidFill>
                  <a:srgbClr val="FFFFFF"/>
                </a:solidFill>
                <a:latin typeface="Poppins Light"/>
                <a:cs typeface="Poppins Light"/>
              </a:endParaRPr>
            </a:p>
          </p:txBody>
        </p:sp>
      </p:grpSp>
      <p:grpSp>
        <p:nvGrpSpPr>
          <p:cNvPr id="53" name="Group 52">
            <a:extLst>
              <a:ext uri="{FF2B5EF4-FFF2-40B4-BE49-F238E27FC236}">
                <a16:creationId xmlns:a16="http://schemas.microsoft.com/office/drawing/2014/main" id="{4FAC0E21-A9DC-4522-2CEE-5AC58979C2A1}"/>
              </a:ext>
            </a:extLst>
          </p:cNvPr>
          <p:cNvGrpSpPr/>
          <p:nvPr/>
        </p:nvGrpSpPr>
        <p:grpSpPr>
          <a:xfrm>
            <a:off x="11116488" y="6983782"/>
            <a:ext cx="5495112" cy="2032485"/>
            <a:chOff x="12427356" y="5079479"/>
            <a:chExt cx="5495112" cy="2032485"/>
          </a:xfrm>
        </p:grpSpPr>
        <p:grpSp>
          <p:nvGrpSpPr>
            <p:cNvPr id="54" name="Group 29">
              <a:extLst>
                <a:ext uri="{FF2B5EF4-FFF2-40B4-BE49-F238E27FC236}">
                  <a16:creationId xmlns:a16="http://schemas.microsoft.com/office/drawing/2014/main" id="{DB74F7DB-22ED-BA53-18D6-45486D28FD43}"/>
                </a:ext>
              </a:extLst>
            </p:cNvPr>
            <p:cNvGrpSpPr/>
            <p:nvPr/>
          </p:nvGrpSpPr>
          <p:grpSpPr>
            <a:xfrm>
              <a:off x="12427356" y="5079479"/>
              <a:ext cx="392527" cy="445717"/>
              <a:chOff x="0" y="0"/>
              <a:chExt cx="103382" cy="117391"/>
            </a:xfrm>
          </p:grpSpPr>
          <p:sp>
            <p:nvSpPr>
              <p:cNvPr id="57" name="Freeform 30">
                <a:extLst>
                  <a:ext uri="{FF2B5EF4-FFF2-40B4-BE49-F238E27FC236}">
                    <a16:creationId xmlns:a16="http://schemas.microsoft.com/office/drawing/2014/main" id="{5366FF46-0D59-536F-4016-88B4EAE7ADDE}"/>
                  </a:ext>
                </a:extLst>
              </p:cNvPr>
              <p:cNvSpPr/>
              <p:nvPr/>
            </p:nvSpPr>
            <p:spPr>
              <a:xfrm>
                <a:off x="0" y="14009"/>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58" name="TextBox 31">
                <a:extLst>
                  <a:ext uri="{FF2B5EF4-FFF2-40B4-BE49-F238E27FC236}">
                    <a16:creationId xmlns:a16="http://schemas.microsoft.com/office/drawing/2014/main" id="{A9E0AA7C-B82D-DE98-322C-CC7F118C47C3}"/>
                  </a:ext>
                </a:extLst>
              </p:cNvPr>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55" name="TextBox 32">
              <a:extLst>
                <a:ext uri="{FF2B5EF4-FFF2-40B4-BE49-F238E27FC236}">
                  <a16:creationId xmlns:a16="http://schemas.microsoft.com/office/drawing/2014/main" id="{F0921BB2-6087-4F78-D1AD-8B1A4B45B225}"/>
                </a:ext>
              </a:extLst>
            </p:cNvPr>
            <p:cNvSpPr txBox="1"/>
            <p:nvPr/>
          </p:nvSpPr>
          <p:spPr>
            <a:xfrm>
              <a:off x="13054626" y="5163300"/>
              <a:ext cx="3872379" cy="361897"/>
            </a:xfrm>
            <a:prstGeom prst="rect">
              <a:avLst/>
            </a:prstGeom>
          </p:spPr>
          <p:txBody>
            <a:bodyPr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Improve Traffic Flow:</a:t>
              </a:r>
            </a:p>
          </p:txBody>
        </p:sp>
        <p:sp>
          <p:nvSpPr>
            <p:cNvPr id="56" name="TextBox 33">
              <a:extLst>
                <a:ext uri="{FF2B5EF4-FFF2-40B4-BE49-F238E27FC236}">
                  <a16:creationId xmlns:a16="http://schemas.microsoft.com/office/drawing/2014/main" id="{81294066-03C8-95FB-A028-2974579BB5BD}"/>
                </a:ext>
              </a:extLst>
            </p:cNvPr>
            <p:cNvSpPr txBox="1"/>
            <p:nvPr/>
          </p:nvSpPr>
          <p:spPr>
            <a:xfrm>
              <a:off x="13054626" y="5677597"/>
              <a:ext cx="4867842" cy="1434367"/>
            </a:xfrm>
            <a:prstGeom prst="rect">
              <a:avLst/>
            </a:prstGeom>
          </p:spPr>
          <p:txBody>
            <a:bodyPr wrap="square" lIns="0" tIns="0" rIns="0" bIns="0" rtlCol="0" anchor="t">
              <a:spAutoFit/>
            </a:bodyPr>
            <a:lstStyle/>
            <a:p>
              <a:pPr lvl="0"/>
              <a:r>
                <a:rPr lang="en-US" sz="1864" dirty="0">
                  <a:solidFill>
                    <a:srgbClr val="FFFFFF"/>
                  </a:solidFill>
                  <a:latin typeface="Poppins Light"/>
                  <a:cs typeface="Poppins Light"/>
                </a:rPr>
                <a:t>The system can be integrated into broader traffic management systems to improve the efficiency of emergency response and optimize overall traffic flow, especially during emergencies. </a:t>
              </a:r>
              <a:endParaRPr lang="en-IN" sz="1864" dirty="0">
                <a:solidFill>
                  <a:srgbClr val="FFFFFF"/>
                </a:solidFill>
                <a:latin typeface="Poppins Light"/>
                <a:cs typeface="Poppins Light"/>
              </a:endParaRPr>
            </a:p>
          </p:txBody>
        </p:sp>
      </p:grpSp>
      <p:sp>
        <p:nvSpPr>
          <p:cNvPr id="66" name="TextBox 21">
            <a:extLst>
              <a:ext uri="{FF2B5EF4-FFF2-40B4-BE49-F238E27FC236}">
                <a16:creationId xmlns:a16="http://schemas.microsoft.com/office/drawing/2014/main" id="{3776CC51-45F6-7858-50A1-E5FA228EE2DB}"/>
              </a:ext>
            </a:extLst>
          </p:cNvPr>
          <p:cNvSpPr txBox="1"/>
          <p:nvPr/>
        </p:nvSpPr>
        <p:spPr>
          <a:xfrm>
            <a:off x="2822216" y="2057001"/>
            <a:ext cx="13133612" cy="343299"/>
          </a:xfrm>
          <a:prstGeom prst="rect">
            <a:avLst/>
          </a:prstGeom>
        </p:spPr>
        <p:txBody>
          <a:bodyPr lIns="0" tIns="0" rIns="0" bIns="0" rtlCol="0" anchor="t">
            <a:spAutoFit/>
          </a:bodyPr>
          <a:lstStyle/>
          <a:p>
            <a:pPr algn="ctr">
              <a:lnSpc>
                <a:spcPts val="2825"/>
              </a:lnSpc>
            </a:pPr>
            <a:r>
              <a:rPr lang="en-US" sz="2062" dirty="0">
                <a:solidFill>
                  <a:srgbClr val="FFFFFF"/>
                </a:solidFill>
                <a:latin typeface="Poppins Light"/>
                <a:cs typeface="Poppins Light"/>
              </a:rPr>
              <a:t>To significantly reduce response time for emergency vehicle by giving them priority at traffic signals</a:t>
            </a:r>
            <a:endParaRPr lang="en-US" sz="2062" dirty="0">
              <a:solidFill>
                <a:srgbClr val="FFFFFF"/>
              </a:solidFill>
              <a:latin typeface="Poppins Light"/>
              <a:cs typeface="Poppins Light"/>
              <a:sym typeface="Poppins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0" y="4259504"/>
            <a:ext cx="18288000" cy="3921724"/>
            <a:chOff x="0" y="0"/>
            <a:chExt cx="5390069" cy="1032882"/>
          </a:xfrm>
        </p:grpSpPr>
        <p:sp>
          <p:nvSpPr>
            <p:cNvPr id="15" name="Freeform 15"/>
            <p:cNvSpPr/>
            <p:nvPr/>
          </p:nvSpPr>
          <p:spPr>
            <a:xfrm>
              <a:off x="0" y="0"/>
              <a:ext cx="5390069" cy="1032882"/>
            </a:xfrm>
            <a:custGeom>
              <a:avLst/>
              <a:gdLst/>
              <a:ahLst/>
              <a:cxnLst/>
              <a:rect l="l" t="t" r="r" b="b"/>
              <a:pathLst>
                <a:path w="5390069" h="1032882">
                  <a:moveTo>
                    <a:pt x="0" y="0"/>
                  </a:moveTo>
                  <a:lnTo>
                    <a:pt x="5390069" y="0"/>
                  </a:lnTo>
                  <a:lnTo>
                    <a:pt x="5390069" y="1032882"/>
                  </a:lnTo>
                  <a:lnTo>
                    <a:pt x="0" y="1032882"/>
                  </a:lnTo>
                  <a:close/>
                </a:path>
              </a:pathLst>
            </a:custGeom>
            <a:gradFill rotWithShape="1">
              <a:gsLst>
                <a:gs pos="0">
                  <a:srgbClr val="071121">
                    <a:alpha val="31000"/>
                  </a:srgbClr>
                </a:gs>
                <a:gs pos="50000">
                  <a:srgbClr val="4F5661">
                    <a:alpha val="24335"/>
                  </a:srgbClr>
                </a:gs>
                <a:gs pos="100000">
                  <a:srgbClr val="060F1F">
                    <a:alpha val="0"/>
                  </a:srgbClr>
                </a:gs>
              </a:gsLst>
              <a:lin ang="0"/>
            </a:gradFill>
          </p:spPr>
        </p:sp>
        <p:sp>
          <p:nvSpPr>
            <p:cNvPr id="16" name="TextBox 16"/>
            <p:cNvSpPr txBox="1"/>
            <p:nvPr/>
          </p:nvSpPr>
          <p:spPr>
            <a:xfrm>
              <a:off x="0" y="0"/>
              <a:ext cx="5390069" cy="1032882"/>
            </a:xfrm>
            <a:prstGeom prst="rect">
              <a:avLst/>
            </a:prstGeom>
          </p:spPr>
          <p:txBody>
            <a:bodyPr lIns="50800" tIns="50800" rIns="50800" bIns="50800" rtlCol="0" anchor="ctr"/>
            <a:lstStyle/>
            <a:p>
              <a:pPr algn="ctr">
                <a:lnSpc>
                  <a:spcPts val="1917"/>
                </a:lnSpc>
              </a:pPr>
              <a:endParaRPr/>
            </a:p>
          </p:txBody>
        </p:sp>
      </p:grpSp>
      <p:grpSp>
        <p:nvGrpSpPr>
          <p:cNvPr id="17" name="Group 17"/>
          <p:cNvGrpSpPr/>
          <p:nvPr/>
        </p:nvGrpSpPr>
        <p:grpSpPr>
          <a:xfrm>
            <a:off x="1028700" y="5058375"/>
            <a:ext cx="392527" cy="392527"/>
            <a:chOff x="0" y="0"/>
            <a:chExt cx="103382" cy="103382"/>
          </a:xfrm>
        </p:grpSpPr>
        <p:sp>
          <p:nvSpPr>
            <p:cNvPr id="18" name="Freeform 18"/>
            <p:cNvSpPr/>
            <p:nvPr/>
          </p:nvSpPr>
          <p:spPr>
            <a:xfrm>
              <a:off x="0" y="0"/>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19" name="TextBox 19"/>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20" name="TextBox 20"/>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5</a:t>
            </a:r>
          </a:p>
        </p:txBody>
      </p:sp>
      <p:sp>
        <p:nvSpPr>
          <p:cNvPr id="21" name="TextBox 21"/>
          <p:cNvSpPr txBox="1"/>
          <p:nvPr/>
        </p:nvSpPr>
        <p:spPr>
          <a:xfrm>
            <a:off x="3542756" y="1794973"/>
            <a:ext cx="11275121" cy="872034"/>
          </a:xfrm>
          <a:prstGeom prst="rect">
            <a:avLst/>
          </a:prstGeom>
        </p:spPr>
        <p:txBody>
          <a:bodyPr lIns="0" tIns="0" rIns="0" bIns="0" rtlCol="0" anchor="t">
            <a:spAutoFit/>
          </a:bodyPr>
          <a:lstStyle/>
          <a:p>
            <a:pPr algn="ctr">
              <a:lnSpc>
                <a:spcPts val="6753"/>
              </a:lnSpc>
              <a:spcBef>
                <a:spcPct val="0"/>
              </a:spcBef>
            </a:pPr>
            <a:r>
              <a:rPr lang="en-US" sz="6252" spc="787" dirty="0">
                <a:solidFill>
                  <a:srgbClr val="FFFFFF"/>
                </a:solidFill>
                <a:latin typeface="HK Modular"/>
                <a:ea typeface="HK Modular"/>
                <a:cs typeface="HK Modular"/>
                <a:sym typeface="HK Modular"/>
              </a:rPr>
              <a:t>IMPLEMENTATION</a:t>
            </a:r>
          </a:p>
        </p:txBody>
      </p:sp>
      <p:sp>
        <p:nvSpPr>
          <p:cNvPr id="22" name="TextBox 22"/>
          <p:cNvSpPr txBox="1"/>
          <p:nvPr/>
        </p:nvSpPr>
        <p:spPr>
          <a:xfrm>
            <a:off x="1655971" y="4911764"/>
            <a:ext cx="2951337" cy="695575"/>
          </a:xfrm>
          <a:prstGeom prst="rect">
            <a:avLst/>
          </a:prstGeom>
        </p:spPr>
        <p:txBody>
          <a:bodyPr wrap="square"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Developing System</a:t>
            </a:r>
          </a:p>
        </p:txBody>
      </p:sp>
      <p:sp>
        <p:nvSpPr>
          <p:cNvPr id="23" name="TextBox 23"/>
          <p:cNvSpPr txBox="1"/>
          <p:nvPr/>
        </p:nvSpPr>
        <p:spPr>
          <a:xfrm>
            <a:off x="1655971" y="5790723"/>
            <a:ext cx="4498157" cy="1742144"/>
          </a:xfrm>
          <a:prstGeom prst="rect">
            <a:avLst/>
          </a:prstGeom>
        </p:spPr>
        <p:txBody>
          <a:bodyPr wrap="square" lIns="0" tIns="0" rIns="0" bIns="0" rtlCol="0" anchor="t">
            <a:spAutoFit/>
          </a:bodyPr>
          <a:lstStyle/>
          <a:p>
            <a:pPr lvl="0"/>
            <a:r>
              <a:rPr lang="en-US" sz="1864" dirty="0">
                <a:solidFill>
                  <a:srgbClr val="FFFFFF"/>
                </a:solidFill>
                <a:latin typeface="Poppins Light"/>
                <a:cs typeface="Poppins Light"/>
              </a:rPr>
              <a:t>We have developed a model of Emergency vehicle preemption(EVP) which use a combination of GPS, sensors, and transmitters to communicate with receivers at intersections</a:t>
            </a:r>
            <a:r>
              <a:rPr lang="en-US" sz="2000" dirty="0"/>
              <a:t>.</a:t>
            </a:r>
          </a:p>
        </p:txBody>
      </p:sp>
      <p:grpSp>
        <p:nvGrpSpPr>
          <p:cNvPr id="24" name="Group 24"/>
          <p:cNvGrpSpPr/>
          <p:nvPr/>
        </p:nvGrpSpPr>
        <p:grpSpPr>
          <a:xfrm>
            <a:off x="6817619" y="5058375"/>
            <a:ext cx="392527" cy="392527"/>
            <a:chOff x="0" y="0"/>
            <a:chExt cx="103382" cy="103382"/>
          </a:xfrm>
        </p:grpSpPr>
        <p:sp>
          <p:nvSpPr>
            <p:cNvPr id="25" name="Freeform 25"/>
            <p:cNvSpPr/>
            <p:nvPr/>
          </p:nvSpPr>
          <p:spPr>
            <a:xfrm>
              <a:off x="0" y="0"/>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26" name="TextBox 26"/>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27" name="TextBox 27"/>
          <p:cNvSpPr txBox="1"/>
          <p:nvPr/>
        </p:nvSpPr>
        <p:spPr>
          <a:xfrm>
            <a:off x="7444890" y="5089004"/>
            <a:ext cx="2951337" cy="361897"/>
          </a:xfrm>
          <a:prstGeom prst="rect">
            <a:avLst/>
          </a:prstGeom>
        </p:spPr>
        <p:txBody>
          <a:bodyPr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Automated Signal</a:t>
            </a:r>
          </a:p>
        </p:txBody>
      </p:sp>
      <p:sp>
        <p:nvSpPr>
          <p:cNvPr id="28" name="TextBox 28"/>
          <p:cNvSpPr txBox="1"/>
          <p:nvPr/>
        </p:nvSpPr>
        <p:spPr>
          <a:xfrm>
            <a:off x="7444890" y="5790723"/>
            <a:ext cx="4318975" cy="1721240"/>
          </a:xfrm>
          <a:prstGeom prst="rect">
            <a:avLst/>
          </a:prstGeom>
        </p:spPr>
        <p:txBody>
          <a:bodyPr wrap="square" lIns="0" tIns="0" rIns="0" bIns="0" rtlCol="0" anchor="t">
            <a:spAutoFit/>
          </a:bodyPr>
          <a:lstStyle/>
          <a:p>
            <a:pPr lvl="0"/>
            <a:r>
              <a:rPr lang="en-US" sz="1864" dirty="0">
                <a:solidFill>
                  <a:srgbClr val="FFFFFF"/>
                </a:solidFill>
                <a:latin typeface="Poppins Light"/>
                <a:cs typeface="Poppins Light"/>
              </a:rPr>
              <a:t>These receivers capture the signals from emergency vehicles and triggers the traffic light making the signal green in the lane of that emergency vehicle and making all other lanes red.</a:t>
            </a:r>
          </a:p>
        </p:txBody>
      </p:sp>
      <p:grpSp>
        <p:nvGrpSpPr>
          <p:cNvPr id="29" name="Group 29"/>
          <p:cNvGrpSpPr/>
          <p:nvPr/>
        </p:nvGrpSpPr>
        <p:grpSpPr>
          <a:xfrm>
            <a:off x="12427356" y="5079479"/>
            <a:ext cx="392527" cy="392527"/>
            <a:chOff x="0" y="0"/>
            <a:chExt cx="103382" cy="103382"/>
          </a:xfrm>
        </p:grpSpPr>
        <p:sp>
          <p:nvSpPr>
            <p:cNvPr id="30" name="Freeform 30"/>
            <p:cNvSpPr/>
            <p:nvPr/>
          </p:nvSpPr>
          <p:spPr>
            <a:xfrm>
              <a:off x="0" y="0"/>
              <a:ext cx="103382" cy="103382"/>
            </a:xfrm>
            <a:custGeom>
              <a:avLst/>
              <a:gdLst/>
              <a:ahLst/>
              <a:cxnLst/>
              <a:rect l="l" t="t" r="r" b="b"/>
              <a:pathLst>
                <a:path w="103382" h="103382">
                  <a:moveTo>
                    <a:pt x="0" y="0"/>
                  </a:moveTo>
                  <a:lnTo>
                    <a:pt x="103382" y="0"/>
                  </a:lnTo>
                  <a:lnTo>
                    <a:pt x="103382" y="103382"/>
                  </a:lnTo>
                  <a:lnTo>
                    <a:pt x="0" y="103382"/>
                  </a:lnTo>
                  <a:close/>
                </a:path>
              </a:pathLst>
            </a:custGeom>
            <a:gradFill rotWithShape="1">
              <a:gsLst>
                <a:gs pos="0">
                  <a:srgbClr val="FFFFFF">
                    <a:alpha val="63000"/>
                  </a:srgbClr>
                </a:gs>
                <a:gs pos="100000">
                  <a:srgbClr val="FFC1C1">
                    <a:alpha val="1575"/>
                  </a:srgbClr>
                </a:gs>
              </a:gsLst>
              <a:lin ang="0"/>
            </a:gradFill>
          </p:spPr>
        </p:sp>
        <p:sp>
          <p:nvSpPr>
            <p:cNvPr id="31" name="TextBox 31"/>
            <p:cNvSpPr txBox="1"/>
            <p:nvPr/>
          </p:nvSpPr>
          <p:spPr>
            <a:xfrm>
              <a:off x="0" y="0"/>
              <a:ext cx="103382" cy="103382"/>
            </a:xfrm>
            <a:prstGeom prst="rect">
              <a:avLst/>
            </a:prstGeom>
          </p:spPr>
          <p:txBody>
            <a:bodyPr lIns="50800" tIns="50800" rIns="50800" bIns="50800" rtlCol="0" anchor="ctr"/>
            <a:lstStyle/>
            <a:p>
              <a:pPr algn="ctr">
                <a:lnSpc>
                  <a:spcPts val="1917"/>
                </a:lnSpc>
              </a:pPr>
              <a:endParaRPr/>
            </a:p>
          </p:txBody>
        </p:sp>
      </p:grpSp>
      <p:sp>
        <p:nvSpPr>
          <p:cNvPr id="32" name="TextBox 32"/>
          <p:cNvSpPr txBox="1"/>
          <p:nvPr/>
        </p:nvSpPr>
        <p:spPr>
          <a:xfrm>
            <a:off x="13054626" y="5110109"/>
            <a:ext cx="3872379" cy="361897"/>
          </a:xfrm>
          <a:prstGeom prst="rect">
            <a:avLst/>
          </a:prstGeom>
        </p:spPr>
        <p:txBody>
          <a:bodyPr lIns="0" tIns="0" rIns="0" bIns="0" rtlCol="0" anchor="t">
            <a:spAutoFit/>
          </a:bodyPr>
          <a:lstStyle/>
          <a:p>
            <a:pPr algn="l">
              <a:lnSpc>
                <a:spcPts val="2696"/>
              </a:lnSpc>
              <a:spcBef>
                <a:spcPct val="0"/>
              </a:spcBef>
            </a:pPr>
            <a:r>
              <a:rPr lang="en-US" sz="2496" b="1" dirty="0">
                <a:solidFill>
                  <a:srgbClr val="FFFFFF"/>
                </a:solidFill>
                <a:latin typeface="Poppins Semi-Bold"/>
                <a:ea typeface="Poppins Semi-Bold"/>
                <a:cs typeface="Poppins Semi-Bold"/>
                <a:sym typeface="Poppins Semi-Bold"/>
              </a:rPr>
              <a:t>Identification</a:t>
            </a:r>
          </a:p>
        </p:txBody>
      </p:sp>
      <p:sp>
        <p:nvSpPr>
          <p:cNvPr id="33" name="TextBox 33"/>
          <p:cNvSpPr txBox="1"/>
          <p:nvPr/>
        </p:nvSpPr>
        <p:spPr>
          <a:xfrm>
            <a:off x="13054627" y="5811827"/>
            <a:ext cx="4318974" cy="1721240"/>
          </a:xfrm>
          <a:prstGeom prst="rect">
            <a:avLst/>
          </a:prstGeom>
        </p:spPr>
        <p:txBody>
          <a:bodyPr wrap="square" lIns="0" tIns="0" rIns="0" bIns="0" rtlCol="0" anchor="t">
            <a:spAutoFit/>
          </a:bodyPr>
          <a:lstStyle/>
          <a:p>
            <a:pPr lvl="0"/>
            <a:r>
              <a:rPr lang="en-US" sz="1864" dirty="0">
                <a:solidFill>
                  <a:srgbClr val="FFFFFF"/>
                </a:solidFill>
                <a:latin typeface="Poppins Light"/>
                <a:cs typeface="Poppins Light"/>
              </a:rPr>
              <a:t>If the receiver does not detect any emergency vehicle the normal traffic cycle goes on. The receiver will consider the emergency vehicle only if siren is on and distance of the vehicle is less than 100m.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IN" dirty="0"/>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6</a:t>
            </a:r>
          </a:p>
        </p:txBody>
      </p:sp>
      <p:sp>
        <p:nvSpPr>
          <p:cNvPr id="21" name="TextBox 21"/>
          <p:cNvSpPr txBox="1"/>
          <p:nvPr/>
        </p:nvSpPr>
        <p:spPr>
          <a:xfrm>
            <a:off x="1655970" y="4457700"/>
            <a:ext cx="14241478" cy="4431983"/>
          </a:xfrm>
          <a:prstGeom prst="rect">
            <a:avLst/>
          </a:prstGeom>
        </p:spPr>
        <p:txBody>
          <a:bodyPr wrap="square" lIns="0" tIns="0" rIns="0" bIns="0" rtlCol="0" anchor="t">
            <a:spAutoFit/>
          </a:bodyPr>
          <a:lstStyle/>
          <a:p>
            <a:pPr marL="342900" lvl="0" indent="-342900">
              <a:buFont typeface="Wingdings" panose="05000000000000000000" pitchFamily="2" charset="2"/>
              <a:buChar char="q"/>
            </a:pPr>
            <a:r>
              <a:rPr lang="en-IN" sz="2400" dirty="0">
                <a:solidFill>
                  <a:srgbClr val="FFFFFF"/>
                </a:solidFill>
                <a:latin typeface="Poppins Light"/>
                <a:cs typeface="Poppins Light"/>
              </a:rPr>
              <a:t>The system begins by displaying a start message and sets up the four directions (N, S, E, W).</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It continuously asks for detected direction input (N, E, S, W, or X to exit).</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If input is X, it runs a normal signal cycle for all directions before shutdown.</a:t>
            </a:r>
          </a:p>
          <a:p>
            <a:pPr lvl="0"/>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If an emergency vehicle is detected and the siren is ON or message is confirmed, it:</a:t>
            </a:r>
          </a:p>
          <a:p>
            <a:pPr marL="800100" lvl="1" indent="-342900">
              <a:buFont typeface="Wingdings" panose="05000000000000000000" pitchFamily="2" charset="2"/>
              <a:buChar char="Ø"/>
            </a:pPr>
            <a:r>
              <a:rPr lang="en-IN" sz="2400" dirty="0">
                <a:solidFill>
                  <a:srgbClr val="FFFFFF"/>
                </a:solidFill>
                <a:latin typeface="Poppins Light"/>
                <a:cs typeface="Poppins Light"/>
              </a:rPr>
              <a:t>Prints which direction has the emergency vehicle.</a:t>
            </a:r>
          </a:p>
          <a:p>
            <a:pPr marL="800100" lvl="1" indent="-342900">
              <a:buFont typeface="Wingdings" panose="05000000000000000000" pitchFamily="2" charset="2"/>
              <a:buChar char="Ø"/>
            </a:pPr>
            <a:r>
              <a:rPr lang="en-IN" sz="2400" dirty="0">
                <a:solidFill>
                  <a:srgbClr val="FFFFFF"/>
                </a:solidFill>
                <a:latin typeface="Poppins Light"/>
                <a:cs typeface="Poppins Light"/>
              </a:rPr>
              <a:t>Sets that direction to green and others to red.</a:t>
            </a:r>
          </a:p>
          <a:p>
            <a:pPr marL="800100" lvl="1" indent="-342900">
              <a:buFont typeface="Wingdings" panose="05000000000000000000" pitchFamily="2" charset="2"/>
              <a:buChar char="Ø"/>
            </a:pPr>
            <a:r>
              <a:rPr lang="en-IN" sz="2400" dirty="0">
                <a:solidFill>
                  <a:srgbClr val="FFFFFF"/>
                </a:solidFill>
                <a:latin typeface="Poppins Light"/>
                <a:cs typeface="Poppins Light"/>
              </a:rPr>
              <a:t>Simulates the green light for 60 seconds.</a:t>
            </a:r>
          </a:p>
          <a:p>
            <a:pPr lvl="1"/>
            <a:endParaRPr lang="en-IN" sz="2400" dirty="0">
              <a:solidFill>
                <a:srgbClr val="FFFFFF"/>
              </a:solidFill>
              <a:latin typeface="Poppins Light"/>
              <a:cs typeface="Poppins Light"/>
            </a:endParaRPr>
          </a:p>
          <a:p>
            <a:pPr marL="342900" lvl="0" indent="-342900">
              <a:buFont typeface="Wingdings" panose="05000000000000000000" pitchFamily="2" charset="2"/>
              <a:buChar char="q"/>
            </a:pPr>
            <a:r>
              <a:rPr lang="en-IN" sz="2400" dirty="0">
                <a:solidFill>
                  <a:srgbClr val="FFFFFF"/>
                </a:solidFill>
                <a:latin typeface="Poppins Light"/>
                <a:cs typeface="Poppins Light"/>
              </a:rPr>
              <a:t>After the emergency clears, it restores normal signal cycles.</a:t>
            </a:r>
          </a:p>
        </p:txBody>
      </p:sp>
      <p:grpSp>
        <p:nvGrpSpPr>
          <p:cNvPr id="23" name="Group 14">
            <a:extLst>
              <a:ext uri="{FF2B5EF4-FFF2-40B4-BE49-F238E27FC236}">
                <a16:creationId xmlns:a16="http://schemas.microsoft.com/office/drawing/2014/main" id="{6FAC9CE8-E5F7-FD53-5B26-0C94E0236C1D}"/>
              </a:ext>
            </a:extLst>
          </p:cNvPr>
          <p:cNvGrpSpPr/>
          <p:nvPr/>
        </p:nvGrpSpPr>
        <p:grpSpPr>
          <a:xfrm>
            <a:off x="-1166098" y="1781684"/>
            <a:ext cx="20465418" cy="1637823"/>
            <a:chOff x="0" y="0"/>
            <a:chExt cx="5390069" cy="431361"/>
          </a:xfrm>
        </p:grpSpPr>
        <p:sp>
          <p:nvSpPr>
            <p:cNvPr id="24" name="Freeform 15">
              <a:extLst>
                <a:ext uri="{FF2B5EF4-FFF2-40B4-BE49-F238E27FC236}">
                  <a16:creationId xmlns:a16="http://schemas.microsoft.com/office/drawing/2014/main" id="{F9CF7EA1-EAA7-3EC3-1F0F-A732412C790C}"/>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25" name="TextBox 16">
              <a:extLst>
                <a:ext uri="{FF2B5EF4-FFF2-40B4-BE49-F238E27FC236}">
                  <a16:creationId xmlns:a16="http://schemas.microsoft.com/office/drawing/2014/main" id="{BA522B73-041C-A19F-A357-A17505542290}"/>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26" name="TextBox 18">
            <a:extLst>
              <a:ext uri="{FF2B5EF4-FFF2-40B4-BE49-F238E27FC236}">
                <a16:creationId xmlns:a16="http://schemas.microsoft.com/office/drawing/2014/main" id="{5C5E0562-7A6D-AE7E-4B9F-B09F60D1B711}"/>
              </a:ext>
            </a:extLst>
          </p:cNvPr>
          <p:cNvSpPr txBox="1"/>
          <p:nvPr/>
        </p:nvSpPr>
        <p:spPr>
          <a:xfrm>
            <a:off x="2760343" y="2231972"/>
            <a:ext cx="12767313" cy="784873"/>
          </a:xfrm>
          <a:prstGeom prst="rect">
            <a:avLst/>
          </a:prstGeom>
        </p:spPr>
        <p:txBody>
          <a:bodyPr lIns="0" tIns="0" rIns="0" bIns="0" rtlCol="0" anchor="t">
            <a:spAutoFit/>
          </a:bodyPr>
          <a:lstStyle/>
          <a:p>
            <a:pPr algn="ctr">
              <a:lnSpc>
                <a:spcPts val="5939"/>
              </a:lnSpc>
              <a:spcBef>
                <a:spcPct val="0"/>
              </a:spcBef>
            </a:pPr>
            <a:r>
              <a:rPr lang="en-US" sz="5499" spc="692" dirty="0">
                <a:solidFill>
                  <a:srgbClr val="FFFFFF"/>
                </a:solidFill>
                <a:latin typeface="HK Modular"/>
                <a:ea typeface="HK Modular"/>
                <a:cs typeface="HK Modular"/>
                <a:sym typeface="HK Modular"/>
              </a:rPr>
              <a:t>PROCESS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D53A8-B33C-C44B-AA85-8DE8104C7B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C80122-F9FE-6D15-80E6-FE0E0221261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37" name="Group 36">
            <a:extLst>
              <a:ext uri="{FF2B5EF4-FFF2-40B4-BE49-F238E27FC236}">
                <a16:creationId xmlns:a16="http://schemas.microsoft.com/office/drawing/2014/main" id="{B960C7D2-BFD2-32B1-4335-3C03BAB6198D}"/>
              </a:ext>
            </a:extLst>
          </p:cNvPr>
          <p:cNvGrpSpPr/>
          <p:nvPr/>
        </p:nvGrpSpPr>
        <p:grpSpPr>
          <a:xfrm>
            <a:off x="862708" y="746082"/>
            <a:ext cx="16396592" cy="302554"/>
            <a:chOff x="862708" y="746082"/>
            <a:chExt cx="16396592" cy="302554"/>
          </a:xfrm>
        </p:grpSpPr>
        <p:grpSp>
          <p:nvGrpSpPr>
            <p:cNvPr id="3" name="Group 3">
              <a:extLst>
                <a:ext uri="{FF2B5EF4-FFF2-40B4-BE49-F238E27FC236}">
                  <a16:creationId xmlns:a16="http://schemas.microsoft.com/office/drawing/2014/main" id="{AA8FD155-58CB-59B2-2CD9-AD8852AB76C8}"/>
                </a:ext>
              </a:extLst>
            </p:cNvPr>
            <p:cNvGrpSpPr/>
            <p:nvPr/>
          </p:nvGrpSpPr>
          <p:grpSpPr>
            <a:xfrm>
              <a:off x="862708" y="795954"/>
              <a:ext cx="331984" cy="202810"/>
              <a:chOff x="0" y="0"/>
              <a:chExt cx="442646" cy="270414"/>
            </a:xfrm>
          </p:grpSpPr>
          <p:grpSp>
            <p:nvGrpSpPr>
              <p:cNvPr id="4" name="Group 4">
                <a:extLst>
                  <a:ext uri="{FF2B5EF4-FFF2-40B4-BE49-F238E27FC236}">
                    <a16:creationId xmlns:a16="http://schemas.microsoft.com/office/drawing/2014/main" id="{9A121FA9-EA47-E54A-E0BF-71C4890FE4A0}"/>
                  </a:ext>
                </a:extLst>
              </p:cNvPr>
              <p:cNvGrpSpPr/>
              <p:nvPr/>
            </p:nvGrpSpPr>
            <p:grpSpPr>
              <a:xfrm>
                <a:off x="0" y="0"/>
                <a:ext cx="442646" cy="63500"/>
                <a:chOff x="0" y="0"/>
                <a:chExt cx="87436" cy="12543"/>
              </a:xfrm>
            </p:grpSpPr>
            <p:sp>
              <p:nvSpPr>
                <p:cNvPr id="5" name="Freeform 5">
                  <a:extLst>
                    <a:ext uri="{FF2B5EF4-FFF2-40B4-BE49-F238E27FC236}">
                      <a16:creationId xmlns:a16="http://schemas.microsoft.com/office/drawing/2014/main" id="{3401FA50-7075-0B76-44AF-A0B06E38CE9A}"/>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6" name="TextBox 6">
                  <a:extLst>
                    <a:ext uri="{FF2B5EF4-FFF2-40B4-BE49-F238E27FC236}">
                      <a16:creationId xmlns:a16="http://schemas.microsoft.com/office/drawing/2014/main" id="{FFD38B9F-6A16-1C74-2E97-F613107FF47B}"/>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a:extLst>
                  <a:ext uri="{FF2B5EF4-FFF2-40B4-BE49-F238E27FC236}">
                    <a16:creationId xmlns:a16="http://schemas.microsoft.com/office/drawing/2014/main" id="{3C072DB5-EA10-B56D-59B6-9EEA1C961E59}"/>
                  </a:ext>
                </a:extLst>
              </p:cNvPr>
              <p:cNvGrpSpPr/>
              <p:nvPr/>
            </p:nvGrpSpPr>
            <p:grpSpPr>
              <a:xfrm>
                <a:off x="0" y="105314"/>
                <a:ext cx="442646" cy="63500"/>
                <a:chOff x="0" y="0"/>
                <a:chExt cx="87436" cy="12543"/>
              </a:xfrm>
            </p:grpSpPr>
            <p:sp>
              <p:nvSpPr>
                <p:cNvPr id="8" name="Freeform 8">
                  <a:extLst>
                    <a:ext uri="{FF2B5EF4-FFF2-40B4-BE49-F238E27FC236}">
                      <a16:creationId xmlns:a16="http://schemas.microsoft.com/office/drawing/2014/main" id="{E2A71DDB-8EB2-3321-0DC7-FD4242E2BD9A}"/>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9" name="TextBox 9">
                  <a:extLst>
                    <a:ext uri="{FF2B5EF4-FFF2-40B4-BE49-F238E27FC236}">
                      <a16:creationId xmlns:a16="http://schemas.microsoft.com/office/drawing/2014/main" id="{5E44B2ED-8A75-95B6-C933-B771EBF3D968}"/>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a:extLst>
                  <a:ext uri="{FF2B5EF4-FFF2-40B4-BE49-F238E27FC236}">
                    <a16:creationId xmlns:a16="http://schemas.microsoft.com/office/drawing/2014/main" id="{C6FB65E0-7EA1-B469-D1AE-7645CDFAAC65}"/>
                  </a:ext>
                </a:extLst>
              </p:cNvPr>
              <p:cNvGrpSpPr/>
              <p:nvPr/>
            </p:nvGrpSpPr>
            <p:grpSpPr>
              <a:xfrm>
                <a:off x="0" y="206914"/>
                <a:ext cx="442646" cy="63500"/>
                <a:chOff x="0" y="0"/>
                <a:chExt cx="87436" cy="12543"/>
              </a:xfrm>
            </p:grpSpPr>
            <p:sp>
              <p:nvSpPr>
                <p:cNvPr id="11" name="Freeform 11">
                  <a:extLst>
                    <a:ext uri="{FF2B5EF4-FFF2-40B4-BE49-F238E27FC236}">
                      <a16:creationId xmlns:a16="http://schemas.microsoft.com/office/drawing/2014/main" id="{F41C574E-D1A0-762F-EFFE-30A280B29558}"/>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2" name="TextBox 12">
                  <a:extLst>
                    <a:ext uri="{FF2B5EF4-FFF2-40B4-BE49-F238E27FC236}">
                      <a16:creationId xmlns:a16="http://schemas.microsoft.com/office/drawing/2014/main" id="{60E7B17C-8613-A8F3-89DE-98FEB4A074D1}"/>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a:extLst>
                <a:ext uri="{FF2B5EF4-FFF2-40B4-BE49-F238E27FC236}">
                  <a16:creationId xmlns:a16="http://schemas.microsoft.com/office/drawing/2014/main" id="{0BCA3F6D-6198-EA31-AE28-1F6840262064}"/>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a:extLst>
                <a:ext uri="{FF2B5EF4-FFF2-40B4-BE49-F238E27FC236}">
                  <a16:creationId xmlns:a16="http://schemas.microsoft.com/office/drawing/2014/main" id="{540B32C8-2F4E-A9A1-8F19-4639C7361FFB}"/>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7</a:t>
              </a:r>
            </a:p>
          </p:txBody>
        </p:sp>
      </p:grpSp>
      <p:grpSp>
        <p:nvGrpSpPr>
          <p:cNvPr id="30" name="Group 29">
            <a:extLst>
              <a:ext uri="{FF2B5EF4-FFF2-40B4-BE49-F238E27FC236}">
                <a16:creationId xmlns:a16="http://schemas.microsoft.com/office/drawing/2014/main" id="{BB0C7738-A3CD-0CB1-D071-2FF92FA40E73}"/>
              </a:ext>
            </a:extLst>
          </p:cNvPr>
          <p:cNvGrpSpPr/>
          <p:nvPr/>
        </p:nvGrpSpPr>
        <p:grpSpPr>
          <a:xfrm>
            <a:off x="-14782800" y="1130787"/>
            <a:ext cx="22896118" cy="2234354"/>
            <a:chOff x="-14827807" y="3985232"/>
            <a:chExt cx="22896118" cy="2234354"/>
          </a:xfrm>
        </p:grpSpPr>
        <p:grpSp>
          <p:nvGrpSpPr>
            <p:cNvPr id="21" name="Group 21">
              <a:extLst>
                <a:ext uri="{FF2B5EF4-FFF2-40B4-BE49-F238E27FC236}">
                  <a16:creationId xmlns:a16="http://schemas.microsoft.com/office/drawing/2014/main" id="{ACF8D8E5-50C5-C9EC-DED2-89DB67024B4C}"/>
                </a:ext>
              </a:extLst>
            </p:cNvPr>
            <p:cNvGrpSpPr/>
            <p:nvPr/>
          </p:nvGrpSpPr>
          <p:grpSpPr>
            <a:xfrm>
              <a:off x="-14827807" y="4067413"/>
              <a:ext cx="20465418" cy="2152173"/>
              <a:chOff x="0" y="0"/>
              <a:chExt cx="5390069" cy="566828"/>
            </a:xfrm>
          </p:grpSpPr>
          <p:sp>
            <p:nvSpPr>
              <p:cNvPr id="22" name="Freeform 22">
                <a:extLst>
                  <a:ext uri="{FF2B5EF4-FFF2-40B4-BE49-F238E27FC236}">
                    <a16:creationId xmlns:a16="http://schemas.microsoft.com/office/drawing/2014/main" id="{7BFD770F-BB3C-FA9B-7A7E-5F3E066EC45F}"/>
                  </a:ext>
                </a:extLst>
              </p:cNvPr>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id="23" name="TextBox 23">
                <a:extLst>
                  <a:ext uri="{FF2B5EF4-FFF2-40B4-BE49-F238E27FC236}">
                    <a16:creationId xmlns:a16="http://schemas.microsoft.com/office/drawing/2014/main" id="{B05CA963-184A-D642-F0B2-035E42D84C7A}"/>
                  </a:ext>
                </a:extLst>
              </p:cNvPr>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24" name="TextBox 24">
              <a:extLst>
                <a:ext uri="{FF2B5EF4-FFF2-40B4-BE49-F238E27FC236}">
                  <a16:creationId xmlns:a16="http://schemas.microsoft.com/office/drawing/2014/main" id="{6EBE232C-4F9D-766C-EF25-281D2C1BC4BA}"/>
                </a:ext>
              </a:extLst>
            </p:cNvPr>
            <p:cNvSpPr txBox="1"/>
            <p:nvPr/>
          </p:nvSpPr>
          <p:spPr>
            <a:xfrm>
              <a:off x="862708" y="4323060"/>
              <a:ext cx="7205603" cy="1744067"/>
            </a:xfrm>
            <a:prstGeom prst="rect">
              <a:avLst/>
            </a:prstGeom>
          </p:spPr>
          <p:txBody>
            <a:bodyPr wrap="square" lIns="0" tIns="0" rIns="0" bIns="0" rtlCol="0" anchor="t">
              <a:spAutoFit/>
            </a:bodyPr>
            <a:lstStyle/>
            <a:p>
              <a:pPr algn="l">
                <a:lnSpc>
                  <a:spcPts val="6753"/>
                </a:lnSpc>
                <a:spcBef>
                  <a:spcPct val="0"/>
                </a:spcBef>
              </a:pPr>
              <a:r>
                <a:rPr lang="en-US" sz="6252" spc="787" dirty="0">
                  <a:solidFill>
                    <a:srgbClr val="FFFFFF"/>
                  </a:solidFill>
                  <a:latin typeface="HK Modular"/>
                  <a:ea typeface="HK Modular"/>
                  <a:cs typeface="HK Modular"/>
                  <a:sym typeface="HK Modular"/>
                </a:rPr>
                <a:t>Emergency</a:t>
              </a:r>
            </a:p>
            <a:p>
              <a:pPr algn="l">
                <a:lnSpc>
                  <a:spcPts val="6753"/>
                </a:lnSpc>
                <a:spcBef>
                  <a:spcPct val="0"/>
                </a:spcBef>
              </a:pPr>
              <a:r>
                <a:rPr lang="en-US" sz="6252" spc="787" dirty="0">
                  <a:solidFill>
                    <a:srgbClr val="FFFFFF"/>
                  </a:solidFill>
                  <a:latin typeface="HK Modular"/>
                  <a:ea typeface="HK Modular"/>
                  <a:cs typeface="HK Modular"/>
                  <a:sym typeface="HK Modular"/>
                </a:rPr>
                <a:t>CYCLE</a:t>
              </a:r>
            </a:p>
          </p:txBody>
        </p:sp>
        <p:sp>
          <p:nvSpPr>
            <p:cNvPr id="25" name="Freeform 25">
              <a:extLst>
                <a:ext uri="{FF2B5EF4-FFF2-40B4-BE49-F238E27FC236}">
                  <a16:creationId xmlns:a16="http://schemas.microsoft.com/office/drawing/2014/main" id="{606D9BB5-5FE7-1D42-F555-8AD9E0F40CD6}"/>
                </a:ext>
              </a:extLst>
            </p:cNvPr>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a:stretch>
            </a:blipFill>
          </p:spPr>
        </p:sp>
      </p:grpSp>
      <p:pic>
        <p:nvPicPr>
          <p:cNvPr id="32" name="Picture 31">
            <a:extLst>
              <a:ext uri="{FF2B5EF4-FFF2-40B4-BE49-F238E27FC236}">
                <a16:creationId xmlns:a16="http://schemas.microsoft.com/office/drawing/2014/main" id="{4AEB9A79-F2E4-F770-74E2-507E8A0BC2F9}"/>
              </a:ext>
            </a:extLst>
          </p:cNvPr>
          <p:cNvPicPr>
            <a:picLocks noChangeAspect="1"/>
          </p:cNvPicPr>
          <p:nvPr/>
        </p:nvPicPr>
        <p:blipFill>
          <a:blip r:embed="rId7"/>
          <a:srcRect t="825"/>
          <a:stretch>
            <a:fillRect/>
          </a:stretch>
        </p:blipFill>
        <p:spPr>
          <a:xfrm>
            <a:off x="9372600" y="1247439"/>
            <a:ext cx="7205603" cy="8600037"/>
          </a:xfrm>
          <a:prstGeom prst="roundRect">
            <a:avLst>
              <a:gd name="adj" fmla="val 38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34" name="Picture 33">
            <a:extLst>
              <a:ext uri="{FF2B5EF4-FFF2-40B4-BE49-F238E27FC236}">
                <a16:creationId xmlns:a16="http://schemas.microsoft.com/office/drawing/2014/main" id="{5AB68891-B2F6-C081-E289-A35700EF4261}"/>
              </a:ext>
            </a:extLst>
          </p:cNvPr>
          <p:cNvPicPr>
            <a:picLocks noChangeAspect="1"/>
          </p:cNvPicPr>
          <p:nvPr/>
        </p:nvPicPr>
        <p:blipFill>
          <a:blip r:embed="rId8"/>
          <a:stretch>
            <a:fillRect/>
          </a:stretch>
        </p:blipFill>
        <p:spPr>
          <a:xfrm>
            <a:off x="907715" y="4560363"/>
            <a:ext cx="7678222" cy="5287113"/>
          </a:xfrm>
          <a:prstGeom prst="roundRect">
            <a:avLst>
              <a:gd name="adj" fmla="val 62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35" name="TextBox 31">
            <a:extLst>
              <a:ext uri="{FF2B5EF4-FFF2-40B4-BE49-F238E27FC236}">
                <a16:creationId xmlns:a16="http://schemas.microsoft.com/office/drawing/2014/main" id="{9FA1F9A7-B377-527C-C55D-C134D2D68BAF}"/>
              </a:ext>
            </a:extLst>
          </p:cNvPr>
          <p:cNvSpPr txBox="1"/>
          <p:nvPr/>
        </p:nvSpPr>
        <p:spPr>
          <a:xfrm>
            <a:off x="10871061" y="802252"/>
            <a:ext cx="4208679" cy="297774"/>
          </a:xfrm>
          <a:prstGeom prst="rect">
            <a:avLst/>
          </a:prstGeom>
        </p:spPr>
        <p:txBody>
          <a:bodyPr wrap="square" lIns="0" tIns="0" rIns="0" bIns="0" rtlCol="0" anchor="t">
            <a:spAutoFit/>
          </a:bodyPr>
          <a:lstStyle/>
          <a:p>
            <a:pPr algn="ctr">
              <a:lnSpc>
                <a:spcPts val="2163"/>
              </a:lnSpc>
              <a:spcBef>
                <a:spcPct val="0"/>
              </a:spcBef>
            </a:pPr>
            <a:r>
              <a:rPr lang="en-US" sz="2400" b="1" dirty="0" err="1">
                <a:solidFill>
                  <a:srgbClr val="FFFFFF"/>
                </a:solidFill>
                <a:latin typeface="Poppins Semi-Bold"/>
                <a:ea typeface="Poppins Semi-Bold"/>
                <a:cs typeface="Poppins Semi-Bold"/>
                <a:sym typeface="Poppins Semi-Bold"/>
              </a:rPr>
              <a:t>Flowgorithm</a:t>
            </a:r>
            <a:r>
              <a:rPr lang="en-US" sz="2400" b="1" dirty="0">
                <a:solidFill>
                  <a:srgbClr val="FFFFFF"/>
                </a:solidFill>
                <a:latin typeface="Poppins Semi-Bold"/>
                <a:ea typeface="Poppins Semi-Bold"/>
                <a:cs typeface="Poppins Semi-Bold"/>
                <a:sym typeface="Poppins Semi-Bold"/>
              </a:rPr>
              <a:t> Pseudocode</a:t>
            </a:r>
          </a:p>
        </p:txBody>
      </p:sp>
      <p:sp>
        <p:nvSpPr>
          <p:cNvPr id="36" name="TextBox 31">
            <a:extLst>
              <a:ext uri="{FF2B5EF4-FFF2-40B4-BE49-F238E27FC236}">
                <a16:creationId xmlns:a16="http://schemas.microsoft.com/office/drawing/2014/main" id="{1DD640F2-6319-4A5C-6BCE-2E5A125A3B72}"/>
              </a:ext>
            </a:extLst>
          </p:cNvPr>
          <p:cNvSpPr txBox="1"/>
          <p:nvPr/>
        </p:nvSpPr>
        <p:spPr>
          <a:xfrm>
            <a:off x="2946256" y="4152900"/>
            <a:ext cx="3601141" cy="297774"/>
          </a:xfrm>
          <a:prstGeom prst="rect">
            <a:avLst/>
          </a:prstGeom>
        </p:spPr>
        <p:txBody>
          <a:bodyPr lIns="0" tIns="0" rIns="0" bIns="0" rtlCol="0" anchor="t">
            <a:spAutoFit/>
          </a:bodyPr>
          <a:lstStyle/>
          <a:p>
            <a:pPr algn="ctr">
              <a:lnSpc>
                <a:spcPts val="2163"/>
              </a:lnSpc>
              <a:spcBef>
                <a:spcPct val="0"/>
              </a:spcBef>
            </a:pPr>
            <a:r>
              <a:rPr lang="en-US" sz="2400" b="1" dirty="0">
                <a:solidFill>
                  <a:srgbClr val="FFFFFF"/>
                </a:solidFill>
                <a:latin typeface="Poppins Semi-Bold"/>
                <a:ea typeface="Poppins Semi-Bold"/>
                <a:cs typeface="Poppins Semi-Bold"/>
                <a:sym typeface="Poppins Semi-Bold"/>
              </a:rPr>
              <a:t>Python Code</a:t>
            </a:r>
          </a:p>
        </p:txBody>
      </p:sp>
    </p:spTree>
    <p:extLst>
      <p:ext uri="{BB962C8B-B14F-4D97-AF65-F5344CB8AC3E}">
        <p14:creationId xmlns:p14="http://schemas.microsoft.com/office/powerpoint/2010/main" val="1741535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BD264FCF-4E80-8972-6BE8-3A413F84F407}"/>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grpSp>
        <p:nvGrpSpPr>
          <p:cNvPr id="7" name="Group 14">
            <a:extLst>
              <a:ext uri="{FF2B5EF4-FFF2-40B4-BE49-F238E27FC236}">
                <a16:creationId xmlns:a16="http://schemas.microsoft.com/office/drawing/2014/main" id="{869D2404-FBC3-0E20-1E14-68DE0CC6AE0D}"/>
              </a:ext>
            </a:extLst>
          </p:cNvPr>
          <p:cNvGrpSpPr/>
          <p:nvPr/>
        </p:nvGrpSpPr>
        <p:grpSpPr>
          <a:xfrm>
            <a:off x="0" y="419099"/>
            <a:ext cx="19932018" cy="1219201"/>
            <a:chOff x="0" y="0"/>
            <a:chExt cx="5390069" cy="431361"/>
          </a:xfrm>
        </p:grpSpPr>
        <p:sp>
          <p:nvSpPr>
            <p:cNvPr id="8" name="Freeform 15">
              <a:extLst>
                <a:ext uri="{FF2B5EF4-FFF2-40B4-BE49-F238E27FC236}">
                  <a16:creationId xmlns:a16="http://schemas.microsoft.com/office/drawing/2014/main" id="{BAF2068F-E511-E324-398E-B0CE753E29AF}"/>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9" name="TextBox 16">
              <a:extLst>
                <a:ext uri="{FF2B5EF4-FFF2-40B4-BE49-F238E27FC236}">
                  <a16:creationId xmlns:a16="http://schemas.microsoft.com/office/drawing/2014/main" id="{E7CCE90B-D00F-24E8-037A-863A799C0FE1}"/>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pic>
        <p:nvPicPr>
          <p:cNvPr id="3" name="Picture 2">
            <a:extLst>
              <a:ext uri="{FF2B5EF4-FFF2-40B4-BE49-F238E27FC236}">
                <a16:creationId xmlns:a16="http://schemas.microsoft.com/office/drawing/2014/main" id="{197D4C69-A27D-EFF8-4163-C0DBBAC22FCA}"/>
              </a:ext>
            </a:extLst>
          </p:cNvPr>
          <p:cNvPicPr>
            <a:picLocks noChangeAspect="1"/>
          </p:cNvPicPr>
          <p:nvPr/>
        </p:nvPicPr>
        <p:blipFill>
          <a:blip r:embed="rId3"/>
          <a:stretch>
            <a:fillRect/>
          </a:stretch>
        </p:blipFill>
        <p:spPr>
          <a:xfrm>
            <a:off x="152400" y="2095500"/>
            <a:ext cx="17987165" cy="7990166"/>
          </a:xfrm>
          <a:prstGeom prst="roundRect">
            <a:avLst>
              <a:gd name="adj" fmla="val 51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5" name="TextBox 21">
            <a:extLst>
              <a:ext uri="{FF2B5EF4-FFF2-40B4-BE49-F238E27FC236}">
                <a16:creationId xmlns:a16="http://schemas.microsoft.com/office/drawing/2014/main" id="{2DE9B257-310E-74D9-D312-0351C5D36621}"/>
              </a:ext>
            </a:extLst>
          </p:cNvPr>
          <p:cNvSpPr txBox="1"/>
          <p:nvPr/>
        </p:nvSpPr>
        <p:spPr>
          <a:xfrm>
            <a:off x="3506439" y="642576"/>
            <a:ext cx="11275121" cy="872034"/>
          </a:xfrm>
          <a:prstGeom prst="rect">
            <a:avLst/>
          </a:prstGeom>
        </p:spPr>
        <p:txBody>
          <a:bodyPr lIns="0" tIns="0" rIns="0" bIns="0" rtlCol="0" anchor="t">
            <a:spAutoFit/>
          </a:bodyPr>
          <a:lstStyle/>
          <a:p>
            <a:pPr algn="ctr">
              <a:lnSpc>
                <a:spcPts val="6753"/>
              </a:lnSpc>
              <a:spcBef>
                <a:spcPct val="0"/>
              </a:spcBef>
            </a:pPr>
            <a:r>
              <a:rPr lang="en-US" sz="6252" spc="787" dirty="0">
                <a:solidFill>
                  <a:srgbClr val="FFFFFF"/>
                </a:solidFill>
                <a:latin typeface="HK Modular"/>
                <a:ea typeface="HK Modular"/>
                <a:cs typeface="HK Modular"/>
                <a:sym typeface="HK Modular"/>
              </a:rPr>
              <a:t>WORKING</a:t>
            </a:r>
          </a:p>
        </p:txBody>
      </p:sp>
      <p:grpSp>
        <p:nvGrpSpPr>
          <p:cNvPr id="10" name="Group 9">
            <a:extLst>
              <a:ext uri="{FF2B5EF4-FFF2-40B4-BE49-F238E27FC236}">
                <a16:creationId xmlns:a16="http://schemas.microsoft.com/office/drawing/2014/main" id="{C1485FD4-7821-A572-2088-3AC0B781DC67}"/>
              </a:ext>
            </a:extLst>
          </p:cNvPr>
          <p:cNvGrpSpPr/>
          <p:nvPr/>
        </p:nvGrpSpPr>
        <p:grpSpPr>
          <a:xfrm>
            <a:off x="862708" y="746082"/>
            <a:ext cx="16396592" cy="302554"/>
            <a:chOff x="862708" y="746082"/>
            <a:chExt cx="16396592" cy="302554"/>
          </a:xfrm>
        </p:grpSpPr>
        <p:grpSp>
          <p:nvGrpSpPr>
            <p:cNvPr id="11" name="Group 3">
              <a:extLst>
                <a:ext uri="{FF2B5EF4-FFF2-40B4-BE49-F238E27FC236}">
                  <a16:creationId xmlns:a16="http://schemas.microsoft.com/office/drawing/2014/main" id="{C77F178A-9B7B-EB14-A8D1-591DDC3CB4A2}"/>
                </a:ext>
              </a:extLst>
            </p:cNvPr>
            <p:cNvGrpSpPr/>
            <p:nvPr/>
          </p:nvGrpSpPr>
          <p:grpSpPr>
            <a:xfrm>
              <a:off x="862708" y="795954"/>
              <a:ext cx="331984" cy="202810"/>
              <a:chOff x="0" y="0"/>
              <a:chExt cx="442646" cy="270414"/>
            </a:xfrm>
          </p:grpSpPr>
          <p:grpSp>
            <p:nvGrpSpPr>
              <p:cNvPr id="14" name="Group 4">
                <a:extLst>
                  <a:ext uri="{FF2B5EF4-FFF2-40B4-BE49-F238E27FC236}">
                    <a16:creationId xmlns:a16="http://schemas.microsoft.com/office/drawing/2014/main" id="{DA89E172-F243-7CED-E833-96D4DCA0BAF2}"/>
                  </a:ext>
                </a:extLst>
              </p:cNvPr>
              <p:cNvGrpSpPr/>
              <p:nvPr/>
            </p:nvGrpSpPr>
            <p:grpSpPr>
              <a:xfrm>
                <a:off x="0" y="0"/>
                <a:ext cx="442646" cy="63500"/>
                <a:chOff x="0" y="0"/>
                <a:chExt cx="87436" cy="12543"/>
              </a:xfrm>
            </p:grpSpPr>
            <p:sp>
              <p:nvSpPr>
                <p:cNvPr id="21" name="Freeform 5">
                  <a:extLst>
                    <a:ext uri="{FF2B5EF4-FFF2-40B4-BE49-F238E27FC236}">
                      <a16:creationId xmlns:a16="http://schemas.microsoft.com/office/drawing/2014/main" id="{FC251F03-9807-FDA2-5203-0749A98179AC}"/>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2" name="TextBox 6">
                  <a:extLst>
                    <a:ext uri="{FF2B5EF4-FFF2-40B4-BE49-F238E27FC236}">
                      <a16:creationId xmlns:a16="http://schemas.microsoft.com/office/drawing/2014/main" id="{FEB02C72-F902-4CF2-2A8D-B71FD4C8445E}"/>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5" name="Group 7">
                <a:extLst>
                  <a:ext uri="{FF2B5EF4-FFF2-40B4-BE49-F238E27FC236}">
                    <a16:creationId xmlns:a16="http://schemas.microsoft.com/office/drawing/2014/main" id="{BEAEF52A-2D37-07C7-FA22-0244897FABCB}"/>
                  </a:ext>
                </a:extLst>
              </p:cNvPr>
              <p:cNvGrpSpPr/>
              <p:nvPr/>
            </p:nvGrpSpPr>
            <p:grpSpPr>
              <a:xfrm>
                <a:off x="0" y="105314"/>
                <a:ext cx="442646" cy="63500"/>
                <a:chOff x="0" y="0"/>
                <a:chExt cx="87436" cy="12543"/>
              </a:xfrm>
            </p:grpSpPr>
            <p:sp>
              <p:nvSpPr>
                <p:cNvPr id="19" name="Freeform 8">
                  <a:extLst>
                    <a:ext uri="{FF2B5EF4-FFF2-40B4-BE49-F238E27FC236}">
                      <a16:creationId xmlns:a16="http://schemas.microsoft.com/office/drawing/2014/main" id="{DDA7DCA6-324E-FCC2-C679-8A1418F8124D}"/>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0" name="TextBox 9">
                  <a:extLst>
                    <a:ext uri="{FF2B5EF4-FFF2-40B4-BE49-F238E27FC236}">
                      <a16:creationId xmlns:a16="http://schemas.microsoft.com/office/drawing/2014/main" id="{02AE3EE9-4AC0-BA03-0ED3-63F0BBD90A3A}"/>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6" name="Group 10">
                <a:extLst>
                  <a:ext uri="{FF2B5EF4-FFF2-40B4-BE49-F238E27FC236}">
                    <a16:creationId xmlns:a16="http://schemas.microsoft.com/office/drawing/2014/main" id="{6FEA15FE-2E6D-0598-FBEA-BAD3AAE6A92D}"/>
                  </a:ext>
                </a:extLst>
              </p:cNvPr>
              <p:cNvGrpSpPr/>
              <p:nvPr/>
            </p:nvGrpSpPr>
            <p:grpSpPr>
              <a:xfrm>
                <a:off x="0" y="206914"/>
                <a:ext cx="442646" cy="63500"/>
                <a:chOff x="0" y="0"/>
                <a:chExt cx="87436" cy="12543"/>
              </a:xfrm>
            </p:grpSpPr>
            <p:sp>
              <p:nvSpPr>
                <p:cNvPr id="17" name="Freeform 11">
                  <a:extLst>
                    <a:ext uri="{FF2B5EF4-FFF2-40B4-BE49-F238E27FC236}">
                      <a16:creationId xmlns:a16="http://schemas.microsoft.com/office/drawing/2014/main" id="{AD3E92A4-6372-94FB-95FD-A24AAF6EA3E5}"/>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18" name="TextBox 12">
                  <a:extLst>
                    <a:ext uri="{FF2B5EF4-FFF2-40B4-BE49-F238E27FC236}">
                      <a16:creationId xmlns:a16="http://schemas.microsoft.com/office/drawing/2014/main" id="{82802C56-25B0-80E5-C680-1248FE40187A}"/>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2" name="Freeform 13">
              <a:extLst>
                <a:ext uri="{FF2B5EF4-FFF2-40B4-BE49-F238E27FC236}">
                  <a16:creationId xmlns:a16="http://schemas.microsoft.com/office/drawing/2014/main" id="{E7F41F36-892A-11FF-5ECB-9D434DB24B7C}"/>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4">
              <a:extLst>
                <a:ext uri="{FF2B5EF4-FFF2-40B4-BE49-F238E27FC236}">
                  <a16:creationId xmlns:a16="http://schemas.microsoft.com/office/drawing/2014/main" id="{F236D5AD-65F1-E79A-BC46-6FBCD4B0812E}"/>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8</a:t>
              </a:r>
            </a:p>
          </p:txBody>
        </p:sp>
      </p:grpSp>
    </p:spTree>
    <p:extLst>
      <p:ext uri="{BB962C8B-B14F-4D97-AF65-F5344CB8AC3E}">
        <p14:creationId xmlns:p14="http://schemas.microsoft.com/office/powerpoint/2010/main" val="922914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93DB92B3-4DDE-99BE-CB6F-D93C3C833FFE}"/>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sp>
      <p:sp>
        <p:nvSpPr>
          <p:cNvPr id="11" name="Rectangle: Rounded Corners 10">
            <a:extLst>
              <a:ext uri="{FF2B5EF4-FFF2-40B4-BE49-F238E27FC236}">
                <a16:creationId xmlns:a16="http://schemas.microsoft.com/office/drawing/2014/main" id="{FBD002BD-FD7F-8BDF-8747-EF55D17560DE}"/>
              </a:ext>
            </a:extLst>
          </p:cNvPr>
          <p:cNvSpPr/>
          <p:nvPr/>
        </p:nvSpPr>
        <p:spPr>
          <a:xfrm>
            <a:off x="9183916" y="5328757"/>
            <a:ext cx="8904513" cy="4843943"/>
          </a:xfrm>
          <a:prstGeom prst="roundRect">
            <a:avLst>
              <a:gd name="adj" fmla="val 7143"/>
            </a:avLst>
          </a:prstGeom>
          <a:solidFill>
            <a:srgbClr val="1A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AB60F77-720D-12DF-BFAB-42D9ECF8751A}"/>
              </a:ext>
            </a:extLst>
          </p:cNvPr>
          <p:cNvPicPr>
            <a:picLocks noChangeAspect="1"/>
          </p:cNvPicPr>
          <p:nvPr/>
        </p:nvPicPr>
        <p:blipFill>
          <a:blip r:embed="rId3"/>
          <a:srcRect r="53196"/>
          <a:stretch>
            <a:fillRect/>
          </a:stretch>
        </p:blipFill>
        <p:spPr>
          <a:xfrm>
            <a:off x="9183916" y="1830773"/>
            <a:ext cx="8900886" cy="4862086"/>
          </a:xfrm>
          <a:prstGeom prst="roundRect">
            <a:avLst>
              <a:gd name="adj" fmla="val 5986"/>
            </a:avLst>
          </a:prstGeom>
          <a:ln>
            <a:noFill/>
          </a:ln>
          <a:effectLst/>
          <a:scene3d>
            <a:camera prst="orthographicFront"/>
            <a:lightRig rig="contrasting" dir="t">
              <a:rot lat="0" lon="0" rev="4200000"/>
            </a:lightRig>
          </a:scene3d>
          <a:sp3d prstMaterial="plastic">
            <a:contourClr>
              <a:srgbClr val="969696"/>
            </a:contourClr>
          </a:sp3d>
        </p:spPr>
      </p:pic>
      <p:grpSp>
        <p:nvGrpSpPr>
          <p:cNvPr id="9" name="Group 8">
            <a:extLst>
              <a:ext uri="{FF2B5EF4-FFF2-40B4-BE49-F238E27FC236}">
                <a16:creationId xmlns:a16="http://schemas.microsoft.com/office/drawing/2014/main" id="{5CC68DCF-746D-F6F8-1BB4-D60AEF37FD58}"/>
              </a:ext>
            </a:extLst>
          </p:cNvPr>
          <p:cNvGrpSpPr/>
          <p:nvPr/>
        </p:nvGrpSpPr>
        <p:grpSpPr>
          <a:xfrm>
            <a:off x="141514" y="1825330"/>
            <a:ext cx="8926286" cy="8347370"/>
            <a:chOff x="221343" y="1877943"/>
            <a:chExt cx="8926286" cy="8347370"/>
          </a:xfrm>
        </p:grpSpPr>
        <p:pic>
          <p:nvPicPr>
            <p:cNvPr id="5" name="Picture 4">
              <a:extLst>
                <a:ext uri="{FF2B5EF4-FFF2-40B4-BE49-F238E27FC236}">
                  <a16:creationId xmlns:a16="http://schemas.microsoft.com/office/drawing/2014/main" id="{05C8B1C9-B75B-C82C-B923-F56B35ADA994}"/>
                </a:ext>
              </a:extLst>
            </p:cNvPr>
            <p:cNvPicPr>
              <a:picLocks noChangeAspect="1"/>
            </p:cNvPicPr>
            <p:nvPr/>
          </p:nvPicPr>
          <p:blipFill>
            <a:blip r:embed="rId4"/>
            <a:srcRect r="53504"/>
            <a:stretch>
              <a:fillRect/>
            </a:stretch>
          </p:blipFill>
          <p:spPr>
            <a:xfrm>
              <a:off x="221343" y="1877944"/>
              <a:ext cx="8926286" cy="8347369"/>
            </a:xfrm>
            <a:prstGeom prst="roundRect">
              <a:avLst>
                <a:gd name="adj" fmla="val 43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8" name="Picture 7">
              <a:extLst>
                <a:ext uri="{FF2B5EF4-FFF2-40B4-BE49-F238E27FC236}">
                  <a16:creationId xmlns:a16="http://schemas.microsoft.com/office/drawing/2014/main" id="{A8E26224-3BA3-7D0B-122F-922DFA0F84A4}"/>
                </a:ext>
              </a:extLst>
            </p:cNvPr>
            <p:cNvPicPr>
              <a:picLocks noChangeAspect="1"/>
            </p:cNvPicPr>
            <p:nvPr/>
          </p:nvPicPr>
          <p:blipFill>
            <a:blip r:embed="rId4"/>
            <a:srcRect l="88923"/>
            <a:stretch>
              <a:fillRect/>
            </a:stretch>
          </p:blipFill>
          <p:spPr>
            <a:xfrm>
              <a:off x="6781800" y="1877943"/>
              <a:ext cx="2126580" cy="8347370"/>
            </a:xfrm>
            <a:prstGeom prst="rect">
              <a:avLst/>
            </a:prstGeom>
          </p:spPr>
        </p:pic>
      </p:grpSp>
      <p:grpSp>
        <p:nvGrpSpPr>
          <p:cNvPr id="12" name="Group 14">
            <a:extLst>
              <a:ext uri="{FF2B5EF4-FFF2-40B4-BE49-F238E27FC236}">
                <a16:creationId xmlns:a16="http://schemas.microsoft.com/office/drawing/2014/main" id="{97C1ED0F-BD39-A4A5-5096-CB0991D42492}"/>
              </a:ext>
            </a:extLst>
          </p:cNvPr>
          <p:cNvGrpSpPr/>
          <p:nvPr/>
        </p:nvGrpSpPr>
        <p:grpSpPr>
          <a:xfrm>
            <a:off x="0" y="419099"/>
            <a:ext cx="19932018" cy="1219201"/>
            <a:chOff x="0" y="0"/>
            <a:chExt cx="5390069" cy="431361"/>
          </a:xfrm>
        </p:grpSpPr>
        <p:sp>
          <p:nvSpPr>
            <p:cNvPr id="13" name="Freeform 15">
              <a:extLst>
                <a:ext uri="{FF2B5EF4-FFF2-40B4-BE49-F238E27FC236}">
                  <a16:creationId xmlns:a16="http://schemas.microsoft.com/office/drawing/2014/main" id="{70FC37AE-D7CC-595D-32E8-6D61B078DF07}"/>
                </a:ext>
              </a:extLst>
            </p:cNvPr>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sp>
        <p:sp>
          <p:nvSpPr>
            <p:cNvPr id="14" name="TextBox 16">
              <a:extLst>
                <a:ext uri="{FF2B5EF4-FFF2-40B4-BE49-F238E27FC236}">
                  <a16:creationId xmlns:a16="http://schemas.microsoft.com/office/drawing/2014/main" id="{B2DD4EAD-C9BC-BBC8-1750-85DAA846E177}"/>
                </a:ext>
              </a:extLst>
            </p:cNvPr>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5" name="TextBox 21">
            <a:extLst>
              <a:ext uri="{FF2B5EF4-FFF2-40B4-BE49-F238E27FC236}">
                <a16:creationId xmlns:a16="http://schemas.microsoft.com/office/drawing/2014/main" id="{CEEA4998-5844-DBB6-50C4-0F2A58330B75}"/>
              </a:ext>
            </a:extLst>
          </p:cNvPr>
          <p:cNvSpPr txBox="1"/>
          <p:nvPr/>
        </p:nvSpPr>
        <p:spPr>
          <a:xfrm>
            <a:off x="3506439" y="642576"/>
            <a:ext cx="11275121" cy="872034"/>
          </a:xfrm>
          <a:prstGeom prst="rect">
            <a:avLst/>
          </a:prstGeom>
        </p:spPr>
        <p:txBody>
          <a:bodyPr lIns="0" tIns="0" rIns="0" bIns="0" rtlCol="0" anchor="t">
            <a:spAutoFit/>
          </a:bodyPr>
          <a:lstStyle/>
          <a:p>
            <a:pPr algn="ctr">
              <a:lnSpc>
                <a:spcPts val="6753"/>
              </a:lnSpc>
              <a:spcBef>
                <a:spcPct val="0"/>
              </a:spcBef>
            </a:pPr>
            <a:r>
              <a:rPr lang="en-US" sz="6252" spc="787" dirty="0">
                <a:solidFill>
                  <a:srgbClr val="FFFFFF"/>
                </a:solidFill>
                <a:latin typeface="HK Modular"/>
                <a:ea typeface="HK Modular"/>
                <a:cs typeface="HK Modular"/>
                <a:sym typeface="HK Modular"/>
              </a:rPr>
              <a:t>Continuing…</a:t>
            </a:r>
          </a:p>
        </p:txBody>
      </p:sp>
      <p:grpSp>
        <p:nvGrpSpPr>
          <p:cNvPr id="16" name="Group 15">
            <a:extLst>
              <a:ext uri="{FF2B5EF4-FFF2-40B4-BE49-F238E27FC236}">
                <a16:creationId xmlns:a16="http://schemas.microsoft.com/office/drawing/2014/main" id="{6FACD580-7B86-F118-BEAE-90FE7BEC2EFB}"/>
              </a:ext>
            </a:extLst>
          </p:cNvPr>
          <p:cNvGrpSpPr/>
          <p:nvPr/>
        </p:nvGrpSpPr>
        <p:grpSpPr>
          <a:xfrm>
            <a:off x="862708" y="746082"/>
            <a:ext cx="16396592" cy="302554"/>
            <a:chOff x="862708" y="746082"/>
            <a:chExt cx="16396592" cy="302554"/>
          </a:xfrm>
        </p:grpSpPr>
        <p:grpSp>
          <p:nvGrpSpPr>
            <p:cNvPr id="17" name="Group 3">
              <a:extLst>
                <a:ext uri="{FF2B5EF4-FFF2-40B4-BE49-F238E27FC236}">
                  <a16:creationId xmlns:a16="http://schemas.microsoft.com/office/drawing/2014/main" id="{62F18023-A41E-3D3D-3F6C-04E5B3415E32}"/>
                </a:ext>
              </a:extLst>
            </p:cNvPr>
            <p:cNvGrpSpPr/>
            <p:nvPr/>
          </p:nvGrpSpPr>
          <p:grpSpPr>
            <a:xfrm>
              <a:off x="862708" y="795954"/>
              <a:ext cx="331984" cy="202810"/>
              <a:chOff x="0" y="0"/>
              <a:chExt cx="442646" cy="270414"/>
            </a:xfrm>
          </p:grpSpPr>
          <p:grpSp>
            <p:nvGrpSpPr>
              <p:cNvPr id="20" name="Group 4">
                <a:extLst>
                  <a:ext uri="{FF2B5EF4-FFF2-40B4-BE49-F238E27FC236}">
                    <a16:creationId xmlns:a16="http://schemas.microsoft.com/office/drawing/2014/main" id="{8BD3AD26-4722-81EC-DCC0-FB960A7D208F}"/>
                  </a:ext>
                </a:extLst>
              </p:cNvPr>
              <p:cNvGrpSpPr/>
              <p:nvPr/>
            </p:nvGrpSpPr>
            <p:grpSpPr>
              <a:xfrm>
                <a:off x="0" y="0"/>
                <a:ext cx="442646" cy="63500"/>
                <a:chOff x="0" y="0"/>
                <a:chExt cx="87436" cy="12543"/>
              </a:xfrm>
            </p:grpSpPr>
            <p:sp>
              <p:nvSpPr>
                <p:cNvPr id="27" name="Freeform 5">
                  <a:extLst>
                    <a:ext uri="{FF2B5EF4-FFF2-40B4-BE49-F238E27FC236}">
                      <a16:creationId xmlns:a16="http://schemas.microsoft.com/office/drawing/2014/main" id="{2253E913-35E5-EEFF-A645-BC8301DA5498}"/>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8" name="TextBox 6">
                  <a:extLst>
                    <a:ext uri="{FF2B5EF4-FFF2-40B4-BE49-F238E27FC236}">
                      <a16:creationId xmlns:a16="http://schemas.microsoft.com/office/drawing/2014/main" id="{6EE528FA-9D8B-1AFD-A264-8EB016E364A9}"/>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21" name="Group 7">
                <a:extLst>
                  <a:ext uri="{FF2B5EF4-FFF2-40B4-BE49-F238E27FC236}">
                    <a16:creationId xmlns:a16="http://schemas.microsoft.com/office/drawing/2014/main" id="{8C01F430-96A7-C6CF-027D-CFF95A66736B}"/>
                  </a:ext>
                </a:extLst>
              </p:cNvPr>
              <p:cNvGrpSpPr/>
              <p:nvPr/>
            </p:nvGrpSpPr>
            <p:grpSpPr>
              <a:xfrm>
                <a:off x="0" y="105314"/>
                <a:ext cx="442646" cy="63500"/>
                <a:chOff x="0" y="0"/>
                <a:chExt cx="87436" cy="12543"/>
              </a:xfrm>
            </p:grpSpPr>
            <p:sp>
              <p:nvSpPr>
                <p:cNvPr id="25" name="Freeform 8">
                  <a:extLst>
                    <a:ext uri="{FF2B5EF4-FFF2-40B4-BE49-F238E27FC236}">
                      <a16:creationId xmlns:a16="http://schemas.microsoft.com/office/drawing/2014/main" id="{E3B37DFA-2768-34B2-CA18-12C09A42211C}"/>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6" name="TextBox 9">
                  <a:extLst>
                    <a:ext uri="{FF2B5EF4-FFF2-40B4-BE49-F238E27FC236}">
                      <a16:creationId xmlns:a16="http://schemas.microsoft.com/office/drawing/2014/main" id="{DF62DB65-BF94-CCFA-2070-57C722089CF3}"/>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22" name="Group 10">
                <a:extLst>
                  <a:ext uri="{FF2B5EF4-FFF2-40B4-BE49-F238E27FC236}">
                    <a16:creationId xmlns:a16="http://schemas.microsoft.com/office/drawing/2014/main" id="{E8E70FF0-20E3-0FC3-C403-703BB737DFB0}"/>
                  </a:ext>
                </a:extLst>
              </p:cNvPr>
              <p:cNvGrpSpPr/>
              <p:nvPr/>
            </p:nvGrpSpPr>
            <p:grpSpPr>
              <a:xfrm>
                <a:off x="0" y="206914"/>
                <a:ext cx="442646" cy="63500"/>
                <a:chOff x="0" y="0"/>
                <a:chExt cx="87436" cy="12543"/>
              </a:xfrm>
            </p:grpSpPr>
            <p:sp>
              <p:nvSpPr>
                <p:cNvPr id="23" name="Freeform 11">
                  <a:extLst>
                    <a:ext uri="{FF2B5EF4-FFF2-40B4-BE49-F238E27FC236}">
                      <a16:creationId xmlns:a16="http://schemas.microsoft.com/office/drawing/2014/main" id="{58047F22-D0B8-1270-C59F-12C1FC36AF4F}"/>
                    </a:ext>
                  </a:extLst>
                </p:cNvPr>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sp>
            <p:sp>
              <p:nvSpPr>
                <p:cNvPr id="24" name="TextBox 12">
                  <a:extLst>
                    <a:ext uri="{FF2B5EF4-FFF2-40B4-BE49-F238E27FC236}">
                      <a16:creationId xmlns:a16="http://schemas.microsoft.com/office/drawing/2014/main" id="{7D9EC1C1-5F2B-00C7-1EE1-55BFD6CBF9A8}"/>
                    </a:ext>
                  </a:extLst>
                </p:cNvPr>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8" name="Freeform 13">
              <a:extLst>
                <a:ext uri="{FF2B5EF4-FFF2-40B4-BE49-F238E27FC236}">
                  <a16:creationId xmlns:a16="http://schemas.microsoft.com/office/drawing/2014/main" id="{21B0B2E7-230E-C43E-A45C-301B6B231853}"/>
                </a:ext>
              </a:extLst>
            </p:cNvPr>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4">
              <a:extLst>
                <a:ext uri="{FF2B5EF4-FFF2-40B4-BE49-F238E27FC236}">
                  <a16:creationId xmlns:a16="http://schemas.microsoft.com/office/drawing/2014/main" id="{2A94D037-A8BE-0DBC-9620-5450A81DF569}"/>
                </a:ext>
              </a:extLst>
            </p:cNvPr>
            <p:cNvSpPr txBox="1"/>
            <p:nvPr/>
          </p:nvSpPr>
          <p:spPr>
            <a:xfrm>
              <a:off x="1391939" y="859732"/>
              <a:ext cx="528063" cy="141577"/>
            </a:xfrm>
            <a:prstGeom prst="rect">
              <a:avLst/>
            </a:prstGeom>
          </p:spPr>
          <p:txBody>
            <a:bodyPr lIns="0" tIns="0" rIns="0" bIns="0" rtlCol="0" anchor="t">
              <a:spAutoFit/>
            </a:bodyPr>
            <a:lstStyle/>
            <a:p>
              <a:pPr algn="l">
                <a:lnSpc>
                  <a:spcPts val="1077"/>
                </a:lnSpc>
                <a:spcBef>
                  <a:spcPct val="0"/>
                </a:spcBef>
              </a:pPr>
              <a:r>
                <a:rPr lang="en-US" sz="997" dirty="0">
                  <a:solidFill>
                    <a:srgbClr val="FFFFFF"/>
                  </a:solidFill>
                  <a:latin typeface="Poppins Light"/>
                  <a:ea typeface="Poppins Light"/>
                  <a:cs typeface="Poppins Light"/>
                  <a:sym typeface="Poppins Light"/>
                </a:rPr>
                <a:t>PAGE 9</a:t>
              </a:r>
            </a:p>
          </p:txBody>
        </p:sp>
      </p:grpSp>
    </p:spTree>
    <p:extLst>
      <p:ext uri="{BB962C8B-B14F-4D97-AF65-F5344CB8AC3E}">
        <p14:creationId xmlns:p14="http://schemas.microsoft.com/office/powerpoint/2010/main" val="2572493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684</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Poppins Light</vt:lpstr>
      <vt:lpstr>Calibri</vt:lpstr>
      <vt:lpstr>Wingdings</vt:lpstr>
      <vt:lpstr>Horizon</vt:lpstr>
      <vt:lpstr>Arial</vt:lpstr>
      <vt:lpstr>Poppins Semi-Bold</vt:lpstr>
      <vt:lpstr>Poppins</vt:lpstr>
      <vt:lpstr>HK Modular</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Navy Futuristic Modern Cybersecurity Presentation</dc:title>
  <dc:creator>NISHIT AGARWAL</dc:creator>
  <cp:lastModifiedBy>Nishit Agarwal</cp:lastModifiedBy>
  <cp:revision>7</cp:revision>
  <dcterms:created xsi:type="dcterms:W3CDTF">2006-08-16T00:00:00Z</dcterms:created>
  <dcterms:modified xsi:type="dcterms:W3CDTF">2025-11-06T19:56:14Z</dcterms:modified>
  <dc:identifier>DAG38RVlyOM</dc:identifier>
</cp:coreProperties>
</file>